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embeddedFontLst>
    <p:embeddedFont>
      <p:font typeface="Amatic SC"/>
      <p:regular r:id="rId20"/>
      <p:bold r:id="rId21"/>
    </p:embeddedFont>
    <p:embeddedFont>
      <p:font typeface="Source Code Pro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maticSC-regular.fntdata"/><Relationship Id="rId22" Type="http://schemas.openxmlformats.org/officeDocument/2006/relationships/font" Target="fonts/SourceCodePro-regular.fntdata"/><Relationship Id="rId21" Type="http://schemas.openxmlformats.org/officeDocument/2006/relationships/font" Target="fonts/AmaticSC-bold.fntdata"/><Relationship Id="rId24" Type="http://schemas.openxmlformats.org/officeDocument/2006/relationships/font" Target="fonts/SourceCodePro-italic.fntdata"/><Relationship Id="rId23" Type="http://schemas.openxmlformats.org/officeDocument/2006/relationships/font" Target="fonts/SourceCodePr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SourceCodePr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8ad2fa6aea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8ad2fa6aea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8ad2fa6aea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28ad2fa6aea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8ad2fa6aea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28ad2fa6aea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8ad2fa6aea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8ad2fa6aea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28ad2fa6aea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28ad2fa6aea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8ad2fa6aea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8ad2fa6aea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8ad2fa6aea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8ad2fa6aea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8ad2fa6aea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8ad2fa6aea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8ad2fa6aea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8ad2fa6aea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8ad2fa6aea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8ad2fa6aea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8ad2fa6aea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8ad2fa6aea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8ad2fa6aea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8ad2fa6aea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8ad2fa6aea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8ad2fa6aea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Mather Grant Workshop</a:t>
            </a:r>
            <a:endParaRPr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September 18, 2024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Mission and Values</a:t>
            </a:r>
            <a:endParaRPr/>
          </a:p>
        </p:txBody>
      </p:sp>
      <p:sp>
        <p:nvSpPr>
          <p:cNvPr id="116" name="Google Shape;116;p22"/>
          <p:cNvSpPr txBox="1"/>
          <p:nvPr>
            <p:ph idx="1" type="body"/>
          </p:nvPr>
        </p:nvSpPr>
        <p:spPr>
          <a:xfrm>
            <a:off x="311700" y="1093850"/>
            <a:ext cx="8520600" cy="392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Advancing feminism and/or gender equity: the work in some way contributes to the improvement of gender-based problems, particularly those that have intersectional implications such as with race, class, sexual orientation, etc.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Increasing access and support for people who are underrepresented in their field because of gender, who may have barriers to acquiring mentorship, disadvantage when </a:t>
            </a:r>
            <a:r>
              <a:rPr lang="en"/>
              <a:t>applying</a:t>
            </a:r>
            <a:r>
              <a:rPr lang="en"/>
              <a:t> for research support, or experiences of discrimination in the classroom or the workplace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Work which builds connections between people and their communities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Work which has implications for social improvement more broadly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you need to apply</a:t>
            </a:r>
            <a:endParaRPr/>
          </a:p>
        </p:txBody>
      </p:sp>
      <p:sp>
        <p:nvSpPr>
          <p:cNvPr id="122" name="Google Shape;122;p23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letter of application which </a:t>
            </a:r>
            <a:r>
              <a:rPr i="1" lang="en"/>
              <a:t>briefly</a:t>
            </a:r>
            <a:r>
              <a:rPr lang="en"/>
              <a:t> describes the project, and mostly focuses on how you contribute to the center’s mission and values and how the project will help with your professional development (no more than 2 pages)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 students, a letter of support from a CWRU faculty or staff member connected to the project or opportunity; for staff members, a statement of support from a supervisor that if awarded, you will be given the time necessary to fulfill the opportunity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detailed budget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are applications evaluated?</a:t>
            </a:r>
            <a:endParaRPr/>
          </a:p>
        </p:txBody>
      </p:sp>
      <p:sp>
        <p:nvSpPr>
          <p:cNvPr id="128" name="Google Shape;128;p2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 rolling grants, all review is internal to the Mather Center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 all other grants, a committee of reviewers is brought in, so each application will receive 2-3 reviews depending on the number of applications and the number of reviewers each year; highest total score receives the grant.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Tiebreaking will be done primarily based on whether anyone has previously received a Mather Grant, and a secondary internal review if needed.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6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Workshop Time</a:t>
            </a:r>
            <a:endParaRPr/>
          </a:p>
        </p:txBody>
      </p:sp>
      <p:sp>
        <p:nvSpPr>
          <p:cNvPr id="139" name="Google Shape;139;p26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are welcome to leave, or stay to ask 1-1 questions!</a:t>
            </a:r>
            <a:endParaRPr/>
          </a:p>
        </p:txBody>
      </p:sp>
      <p:sp>
        <p:nvSpPr>
          <p:cNvPr id="140" name="Google Shape;140;p26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We are happy to review applications and skim statements, answer any remaining questions you have (or questions specific to your situation), and provide any other advice you are looking for!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the mather Grants?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Mather Grant program is </a:t>
            </a:r>
            <a:r>
              <a:rPr lang="en"/>
              <a:t>designed</a:t>
            </a:r>
            <a:r>
              <a:rPr lang="en"/>
              <a:t> to support work related to feminism and gender equity, OR to support research being conducted by people who are minoritized on the basis of gender in their chosen field.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These grants also seek to support people who may have less access to funding through other sources, or who only need a small amount to finish out a project that is close to finished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Grant Cycles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Fall: Dissertation Award, Undergraduate Research Award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Deadline: October 11th, 2024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600"/>
              <a:t>Target Notification Date: November 1st, 2024</a:t>
            </a:r>
            <a:endParaRPr sz="1600"/>
          </a:p>
        </p:txBody>
      </p:sp>
      <p:sp>
        <p:nvSpPr>
          <p:cNvPr id="70" name="Google Shape;70;p1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Spring: Staff Award, Undergraduate Research Award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Deadline: 2/7/2024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600"/>
              <a:t>Target Notification Date: </a:t>
            </a:r>
            <a:r>
              <a:rPr lang="en" sz="1600"/>
              <a:t>February</a:t>
            </a:r>
            <a:r>
              <a:rPr lang="en" sz="1600"/>
              <a:t> 28th, 2024</a:t>
            </a:r>
            <a:endParaRPr sz="1600"/>
          </a:p>
        </p:txBody>
      </p:sp>
      <p:sp>
        <p:nvSpPr>
          <p:cNvPr id="71" name="Google Shape;71;p15"/>
          <p:cNvSpPr txBox="1"/>
          <p:nvPr/>
        </p:nvSpPr>
        <p:spPr>
          <a:xfrm>
            <a:off x="563750" y="3516175"/>
            <a:ext cx="8124900" cy="12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Rolling Grants: Applications accepted all year and decisions made within two weeks</a:t>
            </a:r>
            <a:endParaRPr sz="1800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Faculty Book Award: due January 31st, 2024, target notification by February 28th, 2024</a:t>
            </a:r>
            <a:endParaRPr sz="1800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Undergraduate research award</a:t>
            </a:r>
            <a:endParaRPr/>
          </a:p>
        </p:txBody>
      </p:sp>
      <p:sp>
        <p:nvSpPr>
          <p:cNvPr id="77" name="Google Shape;77;p16"/>
          <p:cNvSpPr txBox="1"/>
          <p:nvPr>
            <p:ph idx="2" type="body"/>
          </p:nvPr>
        </p:nvSpPr>
        <p:spPr>
          <a:xfrm>
            <a:off x="4731300" y="290600"/>
            <a:ext cx="4412700" cy="4128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grant can support EITHER direct research costs (paying participants, transcription fees, etc) or cover travel costs to a conference where a student is presenting research they have worked 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grant is not intended to support travel to conferences where a student is not presenting.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Up to $1000</a:t>
            </a:r>
            <a:endParaRPr/>
          </a:p>
        </p:txBody>
      </p:sp>
      <p:sp>
        <p:nvSpPr>
          <p:cNvPr id="78" name="Google Shape;78;p16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Open to all CWRU undergraduates regardless of major/field of study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Dissertation Award</a:t>
            </a:r>
            <a:endParaRPr/>
          </a:p>
        </p:txBody>
      </p:sp>
      <p:sp>
        <p:nvSpPr>
          <p:cNvPr id="84" name="Google Shape;84;p17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Open to all graduate students; preference given to those who have already entered candidacy and are close to completion of the dissertation</a:t>
            </a:r>
            <a:endParaRPr/>
          </a:p>
        </p:txBody>
      </p:sp>
      <p:sp>
        <p:nvSpPr>
          <p:cNvPr id="85" name="Google Shape;85;p17"/>
          <p:cNvSpPr txBox="1"/>
          <p:nvPr>
            <p:ph idx="2" type="body"/>
          </p:nvPr>
        </p:nvSpPr>
        <p:spPr>
          <a:xfrm>
            <a:off x="4572000" y="203425"/>
            <a:ext cx="4500300" cy="4215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grant is intended to help graduate students complete research for their dissertation, including participant incentives, travel for fieldwork, transcription, etc.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grant cannot be used to fund conference travel, publishing expenses, or other non-research endeavors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Up to $2500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Staff award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All CWRU staff </a:t>
            </a:r>
            <a:r>
              <a:rPr lang="en"/>
              <a:t>members</a:t>
            </a:r>
            <a:r>
              <a:rPr lang="en"/>
              <a:t> are eligible for this award; postdocs may also be considered, but staff will be given priority</a:t>
            </a:r>
            <a:endParaRPr/>
          </a:p>
        </p:txBody>
      </p:sp>
      <p:sp>
        <p:nvSpPr>
          <p:cNvPr id="92" name="Google Shape;92;p18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grant can be used to support research or conference travel expenses for a staff member.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Staff members may need supervisor/division approval to serve as the PI on a research project.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Up to $1500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Rolling Grants</a:t>
            </a:r>
            <a:endParaRPr/>
          </a:p>
        </p:txBody>
      </p:sp>
      <p:sp>
        <p:nvSpPr>
          <p:cNvPr id="98" name="Google Shape;98;p1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Anyone in the CWRU community (faculty, staff, students, postdocs) can apply!</a:t>
            </a:r>
            <a:endParaRPr/>
          </a:p>
        </p:txBody>
      </p:sp>
      <p:sp>
        <p:nvSpPr>
          <p:cNvPr id="99" name="Google Shape;99;p1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These grants are intended to cover small expenses for travel or research where other support may fall short or only a small amount is needed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Funding is available on an as-needed basis, up to $300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Evaluation Criteria</a:t>
            </a:r>
            <a:endParaRPr/>
          </a:p>
        </p:txBody>
      </p:sp>
      <p:sp>
        <p:nvSpPr>
          <p:cNvPr id="105" name="Google Shape;105;p20"/>
          <p:cNvSpPr txBox="1"/>
          <p:nvPr>
            <p:ph idx="1" type="body"/>
          </p:nvPr>
        </p:nvSpPr>
        <p:spPr>
          <a:xfrm>
            <a:off x="311700" y="1228675"/>
            <a:ext cx="8520600" cy="382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We are not assessing the scientific merit of anyone’s work</a:t>
            </a:r>
            <a:endParaRPr sz="19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Please do not submit the same abstract you may have submitted for other support or to conferences; we are not looking for super technical descriptions</a:t>
            </a:r>
            <a:endParaRPr sz="15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The most important criteria is the alignment with Mather Center mission and values.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Other evaluation criteria will be a clear demonstration of the importance of the work to professional progress/development, as well as the quality and effort put into the proposal.</a:t>
            </a:r>
            <a:endParaRPr sz="19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>
            <p:ph type="title"/>
          </p:nvPr>
        </p:nvSpPr>
        <p:spPr>
          <a:xfrm>
            <a:off x="490250" y="526350"/>
            <a:ext cx="7536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Flora Stone Mather Center is a community space and a social innovator empowering women and advancing gender equity through research-informed action.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E3ABEB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