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8" roundtripDataSignature="AMtx7mhE2e9ZbtgXUZnRLHHwvjQBFYX43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hilpa Keda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372EF03-5463-4B14-A59E-256CF4B17DB5}">
  <a:tblStyle styleId="{1372EF03-5463-4B14-A59E-256CF4B17DB5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8" Type="http://customschemas.google.com/relationships/presentationmetadata" Target="metadata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13fd31dea9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113fd31dea9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13fd31dea9_0_1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113fd31dea9_0_1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13fd31dea9_0_1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113fd31dea9_0_1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17d5f05aa5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117d5f05aa5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17d5f05aa5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117d5f05aa5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17d5f05aa5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117d5f05aa5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17d5f05aa5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117d5f05aa5_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17d5f05aa5_1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117d5f05aa5_1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7" name="Google Shape;17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9" name="Google Shape;49;p1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13fd31dea9_0_90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60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g113fd31dea9_0_90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62" name="Google Shape;62;g113fd31dea9_0_9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g113fd31dea9_0_9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g113fd31dea9_0_9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g113fd31dea9_0_9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6858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g113fd31dea9_0_9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5867" b="1">
                <a:solidFill>
                  <a:srgbClr val="043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g113fd31dea9_0_9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g113fd31dea9_0_9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g113fd31dea9_0_9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1" name="Google Shape;71;g113fd31dea9_0_9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43757"/>
              </a:buClr>
              <a:buSzPts val="2100"/>
              <a:buFont typeface="Arial"/>
              <a:buChar char="•"/>
              <a:defRPr sz="2800" b="0" i="0" u="none" strike="noStrike" cap="none">
                <a:solidFill>
                  <a:srgbClr val="043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13fd31dea9_0_103"/>
          <p:cNvSpPr txBox="1">
            <a:spLocks noGrp="1"/>
          </p:cNvSpPr>
          <p:nvPr>
            <p:ph type="title"/>
          </p:nvPr>
        </p:nvSpPr>
        <p:spPr>
          <a:xfrm>
            <a:off x="628650" y="41243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1" i="0">
                <a:solidFill>
                  <a:srgbClr val="595959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g113fd31dea9_0_103"/>
          <p:cNvSpPr txBox="1">
            <a:spLocks noGrp="1"/>
          </p:cNvSpPr>
          <p:nvPr>
            <p:ph type="body" idx="1"/>
          </p:nvPr>
        </p:nvSpPr>
        <p:spPr>
          <a:xfrm>
            <a:off x="914400" y="1953170"/>
            <a:ext cx="7315200" cy="30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Char char="•"/>
              <a:defRPr sz="2400">
                <a:solidFill>
                  <a:srgbClr val="595959"/>
                </a:solidFill>
              </a:defRPr>
            </a:lvl1pPr>
            <a:lvl2pPr marL="91440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 sz="2000">
                <a:solidFill>
                  <a:srgbClr val="595959"/>
                </a:solidFill>
              </a:defRPr>
            </a:lvl2pPr>
            <a:lvl3pPr marL="137160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 sz="1800">
                <a:solidFill>
                  <a:srgbClr val="595959"/>
                </a:solidFill>
              </a:defRPr>
            </a:lvl3pPr>
            <a:lvl4pPr marL="182880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600">
                <a:solidFill>
                  <a:srgbClr val="595959"/>
                </a:solidFill>
              </a:defRPr>
            </a:lvl4pPr>
            <a:lvl5pPr marL="228600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 sz="1600">
                <a:solidFill>
                  <a:srgbClr val="595959"/>
                </a:solidFill>
              </a:defRPr>
            </a:lvl5pPr>
            <a:lvl6pPr marL="274320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  <p:pic>
        <p:nvPicPr>
          <p:cNvPr id="75" name="Google Shape;75;g113fd31dea9_0_10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8532" y="4714450"/>
            <a:ext cx="342950" cy="282824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g113fd31dea9_0_103"/>
          <p:cNvSpPr txBox="1">
            <a:spLocks noGrp="1"/>
          </p:cNvSpPr>
          <p:nvPr>
            <p:ph type="body" idx="2"/>
          </p:nvPr>
        </p:nvSpPr>
        <p:spPr>
          <a:xfrm>
            <a:off x="628650" y="1344084"/>
            <a:ext cx="7886700" cy="4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100"/>
              <a:buNone/>
              <a:defRPr sz="3200">
                <a:solidFill>
                  <a:srgbClr val="595959"/>
                </a:solidFill>
              </a:defRPr>
            </a:lvl1pPr>
            <a:lvl2pPr marL="91440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  <a:defRPr/>
            </a:lvl3pPr>
            <a:lvl4pPr marL="182880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4pPr>
            <a:lvl5pPr marL="228600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5pPr>
            <a:lvl6pPr marL="274320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6pPr>
            <a:lvl7pPr marL="320040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7pPr>
            <a:lvl8pPr marL="365760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8pPr>
            <a:lvl9pPr marL="411480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13fd31dea9_0_108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9" name="Google Shape;79;g113fd31dea9_0_108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Google Shape;80;g113fd31dea9_0_108"/>
          <p:cNvSpPr txBox="1">
            <a:spLocks noGrp="1"/>
          </p:cNvSpPr>
          <p:nvPr>
            <p:ph type="dt" idx="10"/>
          </p:nvPr>
        </p:nvSpPr>
        <p:spPr>
          <a:xfrm>
            <a:off x="6286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g113fd31dea9_0_108"/>
          <p:cNvSpPr txBox="1">
            <a:spLocks noGrp="1"/>
          </p:cNvSpPr>
          <p:nvPr>
            <p:ph type="ftr" idx="11"/>
          </p:nvPr>
        </p:nvSpPr>
        <p:spPr>
          <a:xfrm>
            <a:off x="3028950" y="476726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g113fd31dea9_0_108"/>
          <p:cNvSpPr txBox="1">
            <a:spLocks noGrp="1"/>
          </p:cNvSpPr>
          <p:nvPr>
            <p:ph type="sldNum" idx="12"/>
          </p:nvPr>
        </p:nvSpPr>
        <p:spPr>
          <a:xfrm>
            <a:off x="6457950" y="476726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13fd31dea9_0_114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g113fd31dea9_0_114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g113fd31dea9_0_114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g113fd31dea9_0_114"/>
          <p:cNvSpPr txBox="1">
            <a:spLocks noGrp="1"/>
          </p:cNvSpPr>
          <p:nvPr>
            <p:ph type="body" idx="3"/>
          </p:nvPr>
        </p:nvSpPr>
        <p:spPr>
          <a:xfrm>
            <a:off x="4629151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endParaRPr/>
          </a:p>
        </p:txBody>
      </p:sp>
      <p:sp>
        <p:nvSpPr>
          <p:cNvPr id="88" name="Google Shape;88;g113fd31dea9_0_114"/>
          <p:cNvSpPr txBox="1">
            <a:spLocks noGrp="1"/>
          </p:cNvSpPr>
          <p:nvPr>
            <p:ph type="body" idx="4"/>
          </p:nvPr>
        </p:nvSpPr>
        <p:spPr>
          <a:xfrm>
            <a:off x="4629151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g113fd31dea9_0_1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g113fd31dea9_0_1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g113fd31dea9_0_1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13fd31dea9_0_1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g113fd31dea9_0_1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g113fd31dea9_0_1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g113fd31dea9_0_1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13fd31dea9_0_128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32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g113fd31dea9_0_128"/>
          <p:cNvSpPr txBox="1">
            <a:spLocks noGrp="1"/>
          </p:cNvSpPr>
          <p:nvPr>
            <p:ph type="body" idx="1"/>
          </p:nvPr>
        </p:nvSpPr>
        <p:spPr>
          <a:xfrm>
            <a:off x="3887391" y="740570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3200"/>
            </a:lvl1pPr>
            <a:lvl2pPr marL="914400" lvl="1" indent="-3619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800"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400"/>
            </a:lvl3pPr>
            <a:lvl4pPr marL="1828800" lvl="3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4pPr>
            <a:lvl5pPr marL="2286000" lvl="4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5pPr>
            <a:lvl6pPr marL="2743200" lvl="5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6pPr>
            <a:lvl7pPr marL="3200400" lvl="6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7pPr>
            <a:lvl8pPr marL="3657600" lvl="7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8pPr>
            <a:lvl9pPr marL="4114800" lvl="8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0" name="Google Shape;100;g113fd31dea9_0_128"/>
          <p:cNvSpPr txBox="1">
            <a:spLocks noGrp="1"/>
          </p:cNvSpPr>
          <p:nvPr>
            <p:ph type="body" idx="2"/>
          </p:nvPr>
        </p:nvSpPr>
        <p:spPr>
          <a:xfrm>
            <a:off x="629841" y="1543051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9pPr>
          </a:lstStyle>
          <a:p>
            <a:endParaRPr/>
          </a:p>
        </p:txBody>
      </p:sp>
      <p:sp>
        <p:nvSpPr>
          <p:cNvPr id="101" name="Google Shape;101;g113fd31dea9_0_12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g113fd31dea9_0_12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g113fd31dea9_0_12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_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13fd31dea9_0_135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32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g113fd31dea9_0_135"/>
          <p:cNvSpPr>
            <a:spLocks noGrp="1"/>
          </p:cNvSpPr>
          <p:nvPr>
            <p:ph type="pic" idx="2"/>
          </p:nvPr>
        </p:nvSpPr>
        <p:spPr>
          <a:xfrm>
            <a:off x="3887391" y="740570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07" name="Google Shape;107;g113fd31dea9_0_135"/>
          <p:cNvSpPr txBox="1">
            <a:spLocks noGrp="1"/>
          </p:cNvSpPr>
          <p:nvPr>
            <p:ph type="body" idx="1"/>
          </p:nvPr>
        </p:nvSpPr>
        <p:spPr>
          <a:xfrm>
            <a:off x="629841" y="1543051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9pPr>
          </a:lstStyle>
          <a:p>
            <a:endParaRPr/>
          </a:p>
        </p:txBody>
      </p:sp>
      <p:sp>
        <p:nvSpPr>
          <p:cNvPr id="108" name="Google Shape;108;g113fd31dea9_0_13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g113fd31dea9_0_13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g113fd31dea9_0_13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13fd31dea9_0_14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g113fd31dea9_0_142"/>
          <p:cNvSpPr txBox="1">
            <a:spLocks noGrp="1"/>
          </p:cNvSpPr>
          <p:nvPr>
            <p:ph type="body" idx="1"/>
          </p:nvPr>
        </p:nvSpPr>
        <p:spPr>
          <a:xfrm rot="5400000">
            <a:off x="2940301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g113fd31dea9_0_14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g113fd31dea9_0_14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g113fd31dea9_0_14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13fd31dea9_0_148"/>
          <p:cNvSpPr txBox="1">
            <a:spLocks noGrp="1"/>
          </p:cNvSpPr>
          <p:nvPr>
            <p:ph type="title"/>
          </p:nvPr>
        </p:nvSpPr>
        <p:spPr>
          <a:xfrm rot="5400000">
            <a:off x="5350051" y="1467545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g113fd31dea9_0_148"/>
          <p:cNvSpPr txBox="1">
            <a:spLocks noGrp="1"/>
          </p:cNvSpPr>
          <p:nvPr>
            <p:ph type="body" idx="1"/>
          </p:nvPr>
        </p:nvSpPr>
        <p:spPr>
          <a:xfrm rot="5400000">
            <a:off x="1349476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g113fd31dea9_0_14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g113fd31dea9_0_14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g113fd31dea9_0_14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13fd31dea9_0_15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7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13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113fd31dea9_0_8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g113fd31dea9_0_8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g113fd31dea9_0_8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g113fd31dea9_0_8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g113fd31dea9_0_8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eta.nsf.gov/funding/opportunities/civic-innovation-challenge-civic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proposals@iotcollaborative.or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eta.nsf.gov/funding/opportunities/civic-innovation-challenge-civic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4" Type="http://schemas.openxmlformats.org/officeDocument/2006/relationships/hyperlink" Target="mailto:proposals@iotcollaborative.or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proposals@iotcollaborative.or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13fd31dea9_0_161"/>
          <p:cNvSpPr txBox="1">
            <a:spLocks noGrp="1"/>
          </p:cNvSpPr>
          <p:nvPr>
            <p:ph type="title"/>
          </p:nvPr>
        </p:nvSpPr>
        <p:spPr>
          <a:xfrm>
            <a:off x="684325" y="2430180"/>
            <a:ext cx="7886700" cy="994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NSF Civic Innovation Challenge</a:t>
            </a:r>
            <a:r>
              <a:rPr lang="en-US" sz="46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30" name="Google Shape;130;g113fd31dea9_0_161"/>
          <p:cNvSpPr txBox="1">
            <a:spLocks noGrp="1"/>
          </p:cNvSpPr>
          <p:nvPr>
            <p:ph type="body" idx="2"/>
          </p:nvPr>
        </p:nvSpPr>
        <p:spPr>
          <a:xfrm>
            <a:off x="628650" y="3336462"/>
            <a:ext cx="7886700" cy="994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32500" lnSpcReduction="1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Greater Cleveland Ideation Session, March 24, 2022</a:t>
            </a:r>
            <a:endParaRPr sz="8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75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1" name="Google Shape;131;g113fd31dea9_0_1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04075" y="-15925"/>
            <a:ext cx="6749752" cy="2570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13fd31dea9_0_169"/>
          <p:cNvSpPr txBox="1">
            <a:spLocks noGrp="1"/>
          </p:cNvSpPr>
          <p:nvPr>
            <p:ph type="title"/>
          </p:nvPr>
        </p:nvSpPr>
        <p:spPr>
          <a:xfrm>
            <a:off x="628650" y="412430"/>
            <a:ext cx="7886700" cy="994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2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Civic Innovation Challenge</a:t>
            </a:r>
            <a:r>
              <a:rPr lang="en-US" sz="212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12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2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research and action competition driven by community priorities</a:t>
            </a:r>
            <a:endParaRPr sz="3200"/>
          </a:p>
        </p:txBody>
      </p:sp>
      <p:sp>
        <p:nvSpPr>
          <p:cNvPr id="137" name="Google Shape;137;g113fd31dea9_0_169"/>
          <p:cNvSpPr txBox="1">
            <a:spLocks noGrp="1"/>
          </p:cNvSpPr>
          <p:nvPr>
            <p:ph type="body" idx="1"/>
          </p:nvPr>
        </p:nvSpPr>
        <p:spPr>
          <a:xfrm>
            <a:off x="970800" y="1595845"/>
            <a:ext cx="7315200" cy="304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The National Science Foundation published a </a:t>
            </a:r>
            <a:r>
              <a:rPr lang="en-US" sz="1800" u="sng">
                <a:solidFill>
                  <a:srgbClr val="0097A7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call for proposals for the Civic Innovation Challenge (CIVIC)</a:t>
            </a:r>
            <a:r>
              <a:rPr lang="en-US" sz="1800">
                <a:latin typeface="Arial"/>
                <a:ea typeface="Arial"/>
                <a:cs typeface="Arial"/>
                <a:sym typeface="Arial"/>
              </a:rPr>
              <a:t>.  CIVIC proposals need to bring together community partners and researchers working to address a community challenge.  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CIVIC is organized in two phases: 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●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Phase 1 - $50k planning grant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●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Phase 2 - $1M implementation grant (only open to Phase 1 awardees)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NSF CIVIC requires community partners 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13fd31dea9_0_181"/>
          <p:cNvSpPr txBox="1">
            <a:spLocks noGrp="1"/>
          </p:cNvSpPr>
          <p:nvPr>
            <p:ph type="title"/>
          </p:nvPr>
        </p:nvSpPr>
        <p:spPr>
          <a:xfrm>
            <a:off x="628650" y="406330"/>
            <a:ext cx="7886700" cy="994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Background</a:t>
            </a:r>
            <a:endParaRPr sz="28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g113fd31dea9_0_181"/>
          <p:cNvSpPr txBox="1">
            <a:spLocks noGrp="1"/>
          </p:cNvSpPr>
          <p:nvPr>
            <p:ph type="body" idx="1"/>
          </p:nvPr>
        </p:nvSpPr>
        <p:spPr>
          <a:xfrm>
            <a:off x="867400" y="1539420"/>
            <a:ext cx="7315200" cy="304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The IoT Collaborative, a partnership between Case Western Reserve University and Cleveland State University, will hold a CIVIC Ideation Session on March 24</a:t>
            </a:r>
            <a:r>
              <a:rPr lang="en-US" sz="1800" baseline="30000"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sz="1800">
                <a:latin typeface="Arial"/>
                <a:ea typeface="Arial"/>
                <a:cs typeface="Arial"/>
                <a:sym typeface="Arial"/>
              </a:rPr>
              <a:t>, inviting civic and non-profit partners to present a community challenge relevant to the NSF CIVIC opportunity.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Follow-on breakout sessions on March 24</a:t>
            </a:r>
            <a:r>
              <a:rPr lang="en-US" sz="1800" baseline="30000"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sz="1800">
                <a:latin typeface="Arial"/>
                <a:ea typeface="Arial"/>
                <a:cs typeface="Arial"/>
                <a:sym typeface="Arial"/>
              </a:rPr>
              <a:t> will allow researchers and partners to discuss the need, possible solutions, and allow potential proposal team formation.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17d5f05aa5_1_0"/>
          <p:cNvSpPr txBox="1">
            <a:spLocks noGrp="1"/>
          </p:cNvSpPr>
          <p:nvPr>
            <p:ph type="title"/>
          </p:nvPr>
        </p:nvSpPr>
        <p:spPr>
          <a:xfrm>
            <a:off x="581650" y="199055"/>
            <a:ext cx="7886700" cy="994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NSF CIVIC 2022</a:t>
            </a:r>
            <a:endParaRPr/>
          </a:p>
        </p:txBody>
      </p:sp>
      <p:sp>
        <p:nvSpPr>
          <p:cNvPr id="149" name="Google Shape;149;g117d5f05aa5_1_0"/>
          <p:cNvSpPr txBox="1">
            <a:spLocks noGrp="1"/>
          </p:cNvSpPr>
          <p:nvPr>
            <p:ph type="body" idx="1"/>
          </p:nvPr>
        </p:nvSpPr>
        <p:spPr>
          <a:xfrm>
            <a:off x="867400" y="1539420"/>
            <a:ext cx="7315200" cy="304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Organized around two tracks: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Track A. Living in a changing climate: pre-disaster action around adaptation, resilience, and mitigation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Track B. Bridging the gap between essential resources and services &amp; community needs.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17d5f05aa5_1_5"/>
          <p:cNvSpPr txBox="1">
            <a:spLocks noGrp="1"/>
          </p:cNvSpPr>
          <p:nvPr>
            <p:ph type="title"/>
          </p:nvPr>
        </p:nvSpPr>
        <p:spPr>
          <a:xfrm>
            <a:off x="596400" y="73150"/>
            <a:ext cx="7951200" cy="124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CIVIC</a:t>
            </a:r>
            <a:r>
              <a:rPr lang="en-US" sz="26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6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Uniquely designed to enable transition to practice of innovations into communities, as follows</a:t>
            </a:r>
            <a:endParaRPr sz="2500"/>
          </a:p>
        </p:txBody>
      </p:sp>
      <p:sp>
        <p:nvSpPr>
          <p:cNvPr id="155" name="Google Shape;155;g117d5f05aa5_1_5"/>
          <p:cNvSpPr txBox="1">
            <a:spLocks noGrp="1"/>
          </p:cNvSpPr>
          <p:nvPr>
            <p:ph type="body" idx="1"/>
          </p:nvPr>
        </p:nvSpPr>
        <p:spPr>
          <a:xfrm>
            <a:off x="839175" y="1548825"/>
            <a:ext cx="7708500" cy="3049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AutoNum type="arabicPeriod"/>
            </a:pPr>
            <a:r>
              <a:rPr lang="en-US" sz="1600">
                <a:latin typeface="Arial"/>
                <a:ea typeface="Arial"/>
                <a:cs typeface="Arial"/>
                <a:sym typeface="Arial"/>
              </a:rPr>
              <a:t>CIVIC flips the community-university dynamic, asking communities to identify civic priorities ripe for innovation and then to partner with researchers to address those priorities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AutoNum type="arabicPeriod"/>
            </a:pPr>
            <a:r>
              <a:rPr lang="en-US" sz="1600">
                <a:latin typeface="Arial"/>
                <a:ea typeface="Arial"/>
                <a:cs typeface="Arial"/>
                <a:sym typeface="Arial"/>
              </a:rPr>
              <a:t>CIVIC focuses on research-centered solutions that are ready for piloting in and with communities on a short timescale, where real-world outcomes can be evaluated within 12 months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AutoNum type="arabicPeriod"/>
            </a:pPr>
            <a:r>
              <a:rPr lang="en-US" sz="1600">
                <a:latin typeface="Arial"/>
                <a:ea typeface="Arial"/>
                <a:cs typeface="Arial"/>
                <a:sym typeface="Arial"/>
              </a:rPr>
              <a:t>CIVIC requires a coalition of civic partners and stakeholders and a multi-disciplinary set of researchers to co-create and execute pilot projects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AutoNum type="arabicPeriod"/>
            </a:pPr>
            <a:r>
              <a:rPr lang="en-US" sz="1600">
                <a:latin typeface="Arial"/>
                <a:ea typeface="Arial"/>
                <a:cs typeface="Arial"/>
                <a:sym typeface="Arial"/>
              </a:rPr>
              <a:t>CIVIC organizes and fosters nationwide “communities of practice” around high-need problem areas that allow for meaningful knowledge sharing and cross-site collaboration during both the pre-development and piloting stages</a:t>
            </a:r>
            <a:endParaRPr sz="16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17d5f05aa5_1_10"/>
          <p:cNvSpPr txBox="1">
            <a:spLocks noGrp="1"/>
          </p:cNvSpPr>
          <p:nvPr>
            <p:ph type="title"/>
          </p:nvPr>
        </p:nvSpPr>
        <p:spPr>
          <a:xfrm>
            <a:off x="542700" y="479574"/>
            <a:ext cx="8058600" cy="513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Timeline</a:t>
            </a:r>
            <a:endParaRPr sz="3100"/>
          </a:p>
        </p:txBody>
      </p:sp>
      <p:sp>
        <p:nvSpPr>
          <p:cNvPr id="161" name="Google Shape;161;g117d5f05aa5_1_10"/>
          <p:cNvSpPr txBox="1">
            <a:spLocks noGrp="1"/>
          </p:cNvSpPr>
          <p:nvPr>
            <p:ph type="body" idx="1"/>
          </p:nvPr>
        </p:nvSpPr>
        <p:spPr>
          <a:xfrm>
            <a:off x="839100" y="1350300"/>
            <a:ext cx="7708500" cy="3049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March 9, 10:00-11:00 AM - </a:t>
            </a:r>
            <a:r>
              <a:rPr lang="en-US" sz="1800" b="1">
                <a:latin typeface="Arial"/>
                <a:ea typeface="Arial"/>
                <a:cs typeface="Arial"/>
                <a:sym typeface="Arial"/>
              </a:rPr>
              <a:t>Information and Q&amp;A Session</a:t>
            </a:r>
            <a:r>
              <a:rPr lang="en-US" sz="1800">
                <a:latin typeface="Arial"/>
                <a:ea typeface="Arial"/>
                <a:cs typeface="Arial"/>
                <a:sym typeface="Arial"/>
              </a:rPr>
              <a:t> - Optional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March 10, 4:00-5:00 PM - </a:t>
            </a:r>
            <a:r>
              <a:rPr lang="en-US" sz="1800" b="1">
                <a:latin typeface="Arial"/>
                <a:ea typeface="Arial"/>
                <a:cs typeface="Arial"/>
                <a:sym typeface="Arial"/>
              </a:rPr>
              <a:t>Information and Q&amp;A Session</a:t>
            </a:r>
            <a:r>
              <a:rPr lang="en-US" sz="1800">
                <a:latin typeface="Arial"/>
                <a:ea typeface="Arial"/>
                <a:cs typeface="Arial"/>
                <a:sym typeface="Arial"/>
              </a:rPr>
              <a:t> - Optional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- Learn more about NSF CIVIC, have questions answered by IOTC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March 17, 5:00 PM - </a:t>
            </a:r>
            <a:r>
              <a:rPr lang="en-US" sz="1800" b="1">
                <a:latin typeface="Arial"/>
                <a:ea typeface="Arial"/>
                <a:cs typeface="Arial"/>
                <a:sym typeface="Arial"/>
              </a:rPr>
              <a:t>Deadline for Quad-Chart Submissions</a:t>
            </a:r>
            <a:endParaRPr sz="18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- Email submissions to </a:t>
            </a:r>
            <a:r>
              <a:rPr lang="en-US" sz="1800" u="sng">
                <a:solidFill>
                  <a:srgbClr val="0097A7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proposals@iotcollaborative.org</a:t>
            </a:r>
            <a:r>
              <a:rPr lang="en-US" sz="1800">
                <a:latin typeface="Arial"/>
                <a:ea typeface="Arial"/>
                <a:cs typeface="Arial"/>
                <a:sym typeface="Arial"/>
              </a:rPr>
              <a:t> 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March 24, 8:30-10:00 AM - </a:t>
            </a:r>
            <a:r>
              <a:rPr lang="en-US" sz="1800" b="1">
                <a:latin typeface="Arial"/>
                <a:ea typeface="Arial"/>
                <a:cs typeface="Arial"/>
                <a:sym typeface="Arial"/>
              </a:rPr>
              <a:t>IoT Collaborative NFS CIVIC Idea Session</a:t>
            </a:r>
            <a:endParaRPr sz="18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- Virtual (zoom) event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May 5, 5:00 PM - </a:t>
            </a:r>
            <a:r>
              <a:rPr lang="en-US" sz="1800" b="1">
                <a:latin typeface="Arial"/>
                <a:ea typeface="Arial"/>
                <a:cs typeface="Arial"/>
                <a:sym typeface="Arial"/>
              </a:rPr>
              <a:t>NSF</a:t>
            </a:r>
            <a:r>
              <a:rPr lang="en-US" sz="18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>
                <a:latin typeface="Arial"/>
                <a:ea typeface="Arial"/>
                <a:cs typeface="Arial"/>
                <a:sym typeface="Arial"/>
              </a:rPr>
              <a:t>Deadline for CIVIC Phase 1 </a:t>
            </a:r>
            <a:r>
              <a:rPr lang="en-US" sz="1800" b="1"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Proposals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17d5f05aa5_1_15"/>
          <p:cNvSpPr txBox="1">
            <a:spLocks noGrp="1"/>
          </p:cNvSpPr>
          <p:nvPr>
            <p:ph type="title"/>
          </p:nvPr>
        </p:nvSpPr>
        <p:spPr>
          <a:xfrm>
            <a:off x="394925" y="498375"/>
            <a:ext cx="8453400" cy="7146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Instructions</a:t>
            </a:r>
            <a:endParaRPr sz="28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0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Cleveland NSF Civic Innovation Challenge Ideation</a:t>
            </a:r>
            <a:endParaRPr sz="2900"/>
          </a:p>
        </p:txBody>
      </p:sp>
      <p:sp>
        <p:nvSpPr>
          <p:cNvPr id="167" name="Google Shape;167;g117d5f05aa5_1_15"/>
          <p:cNvSpPr txBox="1">
            <a:spLocks noGrp="1"/>
          </p:cNvSpPr>
          <p:nvPr>
            <p:ph type="body" idx="1"/>
          </p:nvPr>
        </p:nvSpPr>
        <p:spPr>
          <a:xfrm>
            <a:off x="839100" y="1350300"/>
            <a:ext cx="7708500" cy="3049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If you have identified a community need that aligns with the </a:t>
            </a:r>
            <a:r>
              <a:rPr lang="en-US" sz="1800" u="sng">
                <a:solidFill>
                  <a:srgbClr val="0097A7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NSF CIVIC opportunity</a:t>
            </a:r>
            <a:r>
              <a:rPr lang="en-US" sz="1800">
                <a:latin typeface="Arial"/>
                <a:ea typeface="Arial"/>
                <a:cs typeface="Arial"/>
                <a:sym typeface="Arial"/>
              </a:rPr>
              <a:t>, please fill out the following slide template (“quad-chart”).  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AutoNum type="arabicPeriod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C</a:t>
            </a:r>
            <a:r>
              <a:rPr lang="en-US" sz="1800"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ommunicate the need and opportunity with 1 slide.  You will have 3 minutes to present the slide during the Ideation session.</a:t>
            </a:r>
            <a:endParaRPr sz="1800">
              <a:latin typeface="Arial"/>
              <a:ea typeface="Arial"/>
              <a:cs typeface="Arial"/>
              <a:sym typeface="Arial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</a:ext>
              </a:extLs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AutoNum type="arabicPeriod"/>
            </a:pPr>
            <a:r>
              <a:rPr lang="en-US" sz="1800"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Title should specify which of the two solicitation tracks (A or B) you are targeting (please refer to the solicitation link above).</a:t>
            </a:r>
            <a:endParaRPr sz="1800">
              <a:latin typeface="Arial"/>
              <a:ea typeface="Arial"/>
              <a:cs typeface="Arial"/>
              <a:sym typeface="Arial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</a:ext>
              </a:extLs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AutoNum type="arabicPeriod"/>
            </a:pPr>
            <a:r>
              <a:rPr lang="en-US" sz="1800"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Please follow the template format, including minimum font size.</a:t>
            </a:r>
            <a:endParaRPr sz="1800">
              <a:latin typeface="Arial"/>
              <a:ea typeface="Arial"/>
              <a:cs typeface="Arial"/>
              <a:sym typeface="Arial"/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</a:ext>
              </a:extLs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AutoNum type="arabicPeriod"/>
            </a:pPr>
            <a:r>
              <a:rPr lang="en-US" sz="1800"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Email your quad-chart (in PowerPoint format) to </a:t>
            </a:r>
            <a:r>
              <a:rPr lang="en-US" sz="1800" u="sng">
                <a:solidFill>
                  <a:srgbClr val="0097A7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proposals@iotcollaborative.org</a:t>
            </a:r>
            <a:r>
              <a:rPr lang="en-US" sz="1800"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  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17d5f05aa5_1_20"/>
          <p:cNvSpPr txBox="1">
            <a:spLocks noGrp="1"/>
          </p:cNvSpPr>
          <p:nvPr>
            <p:ph type="title"/>
          </p:nvPr>
        </p:nvSpPr>
        <p:spPr>
          <a:xfrm>
            <a:off x="345300" y="516675"/>
            <a:ext cx="8453400" cy="7146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Questions?</a:t>
            </a:r>
            <a:endParaRPr sz="3100"/>
          </a:p>
        </p:txBody>
      </p:sp>
      <p:sp>
        <p:nvSpPr>
          <p:cNvPr id="173" name="Google Shape;173;g117d5f05aa5_1_20"/>
          <p:cNvSpPr txBox="1">
            <a:spLocks noGrp="1"/>
          </p:cNvSpPr>
          <p:nvPr>
            <p:ph type="body" idx="1"/>
          </p:nvPr>
        </p:nvSpPr>
        <p:spPr>
          <a:xfrm>
            <a:off x="839100" y="1350300"/>
            <a:ext cx="7708500" cy="3049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IoT Collaborative is here to help!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Please attend the optional Information and Q&amp;A sessions (March 9</a:t>
            </a:r>
            <a:r>
              <a:rPr lang="en-US" sz="2000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&amp; March 10</a:t>
            </a:r>
            <a:r>
              <a:rPr lang="en-US" sz="2000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you still have questions, please email us at </a:t>
            </a:r>
            <a:r>
              <a:rPr lang="en-US" sz="2000" u="sng">
                <a:solidFill>
                  <a:srgbClr val="0097A7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proposals@iotcollaborative.org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9" name="Google Shape;179;p3"/>
          <p:cNvCxnSpPr/>
          <p:nvPr/>
        </p:nvCxnSpPr>
        <p:spPr>
          <a:xfrm>
            <a:off x="4543425" y="1092259"/>
            <a:ext cx="0" cy="3418200"/>
          </a:xfrm>
          <a:prstGeom prst="straightConnector1">
            <a:avLst/>
          </a:prstGeom>
          <a:noFill/>
          <a:ln w="28575" cap="flat" cmpd="sng">
            <a:solidFill>
              <a:srgbClr val="4F4F4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180" name="Google Shape;180;p3"/>
          <p:cNvCxnSpPr/>
          <p:nvPr/>
        </p:nvCxnSpPr>
        <p:spPr>
          <a:xfrm>
            <a:off x="236920" y="2649401"/>
            <a:ext cx="8621400" cy="0"/>
          </a:xfrm>
          <a:prstGeom prst="straightConnector1">
            <a:avLst/>
          </a:prstGeom>
          <a:noFill/>
          <a:ln w="28575" cap="flat" cmpd="sng">
            <a:solidFill>
              <a:srgbClr val="4F4F4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graphicFrame>
        <p:nvGraphicFramePr>
          <p:cNvPr id="181" name="Google Shape;181;p3"/>
          <p:cNvGraphicFramePr/>
          <p:nvPr/>
        </p:nvGraphicFramePr>
        <p:xfrm>
          <a:off x="236920" y="123675"/>
          <a:ext cx="8705375" cy="617280"/>
        </p:xfrm>
        <a:graphic>
          <a:graphicData uri="http://schemas.openxmlformats.org/drawingml/2006/table">
            <a:tbl>
              <a:tblPr firstRow="1" bandRow="1">
                <a:noFill/>
                <a:tableStyleId>{1372EF03-5463-4B14-A59E-256CF4B17DB5}</a:tableStyleId>
              </a:tblPr>
              <a:tblGrid>
                <a:gridCol w="1171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34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5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1" u="none" strike="noStrike" cap="none"/>
                        <a:t>Organization</a:t>
                      </a:r>
                      <a:endParaRPr sz="1100" u="none" strike="noStrike" cap="none"/>
                    </a:p>
                  </a:txBody>
                  <a:tcPr marL="91450" marR="91450" marT="34300" marB="34300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900" b="1" u="none" strike="noStrike" cap="none"/>
                    </a:p>
                  </a:txBody>
                  <a:tcPr marL="91450" marR="91450" marT="34300" marB="343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1" u="none" strike="noStrike" cap="none"/>
                        <a:t>Title</a:t>
                      </a:r>
                      <a:endParaRPr sz="1100" u="none" strike="noStrike" cap="none"/>
                    </a:p>
                  </a:txBody>
                  <a:tcPr marL="91450" marR="91450" marT="34300" marB="34300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1" u="none" strike="noStrike" cap="none" dirty="0"/>
                        <a:t>Track A or Track B: [</a:t>
                      </a:r>
                      <a:r>
                        <a:rPr lang="en-US" sz="900" b="1" i="1" u="none" strike="noStrike" cap="none" dirty="0"/>
                        <a:t>Your Project Title</a:t>
                      </a:r>
                      <a:r>
                        <a:rPr lang="en-US" sz="900" b="1" u="none" strike="noStrike" cap="none" dirty="0"/>
                        <a:t>]</a:t>
                      </a:r>
                      <a:endParaRPr sz="900" b="1" u="none" strike="noStrike" cap="none" dirty="0"/>
                    </a:p>
                  </a:txBody>
                  <a:tcPr marL="91450" marR="91450" marT="34300" marB="343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1" u="none" strike="noStrike" cap="none"/>
                        <a:t>Presenter Name</a:t>
                      </a:r>
                      <a:endParaRPr sz="1100" u="none" strike="noStrike" cap="none"/>
                    </a:p>
                  </a:txBody>
                  <a:tcPr marL="91450" marR="91450" marT="34300" marB="34300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900" b="1" u="none" strike="noStrike" cap="none" dirty="0"/>
                    </a:p>
                  </a:txBody>
                  <a:tcPr marL="91450" marR="91450" marT="34300" marB="343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82" name="Google Shape;182;p3"/>
          <p:cNvGraphicFramePr/>
          <p:nvPr/>
        </p:nvGraphicFramePr>
        <p:xfrm>
          <a:off x="236920" y="908821"/>
          <a:ext cx="8621350" cy="205760"/>
        </p:xfrm>
        <a:graphic>
          <a:graphicData uri="http://schemas.openxmlformats.org/drawingml/2006/table">
            <a:tbl>
              <a:tblPr firstRow="1" bandRow="1">
                <a:noFill/>
                <a:tableStyleId>{1372EF03-5463-4B14-A59E-256CF4B17DB5}</a:tableStyleId>
              </a:tblPr>
              <a:tblGrid>
                <a:gridCol w="431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1"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0"/>
                            </a:ext>
                          </a:extLst>
                        </a:rPr>
                        <a:t>What is the community challenge?</a:t>
                      </a:r>
                      <a:endParaRPr sz="1100" u="none" strike="noStrike" cap="none"/>
                    </a:p>
                  </a:txBody>
                  <a:tcPr marL="91450" marR="91450" marT="34300" marB="34300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1"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1"/>
                            </a:ext>
                          </a:extLst>
                        </a:rPr>
                        <a:t>Describe the impact if the challenge is addressed ?</a:t>
                      </a:r>
                      <a:endParaRPr sz="1100" u="none" strike="noStrike" cap="none"/>
                    </a:p>
                  </a:txBody>
                  <a:tcPr marL="91450" marR="91450" marT="34300" marB="34300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3" name="Google Shape;183;p3"/>
          <p:cNvGraphicFramePr/>
          <p:nvPr/>
        </p:nvGraphicFramePr>
        <p:xfrm>
          <a:off x="232758" y="2649401"/>
          <a:ext cx="8625500" cy="205760"/>
        </p:xfrm>
        <a:graphic>
          <a:graphicData uri="http://schemas.openxmlformats.org/drawingml/2006/table">
            <a:tbl>
              <a:tblPr firstRow="1" bandRow="1">
                <a:noFill/>
                <a:tableStyleId>{1372EF03-5463-4B14-A59E-256CF4B17DB5}</a:tableStyleId>
              </a:tblPr>
              <a:tblGrid>
                <a:gridCol w="4312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2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4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1"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2"/>
                            </a:ext>
                          </a:extLst>
                        </a:rPr>
                        <a:t>What is your vision/strategy for addressing the challenge?</a:t>
                      </a:r>
                      <a:endParaRPr sz="1100" u="none" strike="noStrike" cap="none"/>
                    </a:p>
                  </a:txBody>
                  <a:tcPr marL="91450" marR="91450" marT="34300" marB="34300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b="1"/>
                        <a:t>Who are your current partners? What are the missing areas of expertise? Any Pilots?</a:t>
                      </a:r>
                      <a:endParaRPr sz="1100" u="none" strike="noStrike" cap="none"/>
                    </a:p>
                  </a:txBody>
                  <a:tcPr marL="91450" marR="91450" marT="34300" marB="34300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4" name="Google Shape;184;p3"/>
          <p:cNvSpPr/>
          <p:nvPr/>
        </p:nvSpPr>
        <p:spPr>
          <a:xfrm>
            <a:off x="347527" y="4595724"/>
            <a:ext cx="1392600" cy="3144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Replace with your organization’s logo</a:t>
            </a:r>
            <a:endParaRPr/>
          </a:p>
        </p:txBody>
      </p:sp>
      <p:sp>
        <p:nvSpPr>
          <p:cNvPr id="185" name="Google Shape;185;p3"/>
          <p:cNvSpPr/>
          <p:nvPr/>
        </p:nvSpPr>
        <p:spPr>
          <a:xfrm>
            <a:off x="2862050" y="1092238"/>
            <a:ext cx="3244800" cy="4725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</a:rPr>
              <a:t>All text must be in 8pt or larger font</a:t>
            </a:r>
            <a:endParaRPr/>
          </a:p>
        </p:txBody>
      </p:sp>
      <p:sp>
        <p:nvSpPr>
          <p:cNvPr id="186" name="Google Shape;186;p3"/>
          <p:cNvSpPr/>
          <p:nvPr/>
        </p:nvSpPr>
        <p:spPr>
          <a:xfrm>
            <a:off x="5109400" y="1645738"/>
            <a:ext cx="3244800" cy="4725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</a:rPr>
              <a:t>Impact on the region, residents, etc.</a:t>
            </a:r>
            <a:endParaRPr/>
          </a:p>
        </p:txBody>
      </p:sp>
      <p:sp>
        <p:nvSpPr>
          <p:cNvPr id="187" name="Google Shape;187;p3"/>
          <p:cNvSpPr/>
          <p:nvPr/>
        </p:nvSpPr>
        <p:spPr>
          <a:xfrm>
            <a:off x="466075" y="3540800"/>
            <a:ext cx="3508500" cy="4725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</a:rPr>
              <a:t>Describe possible intervention/program</a:t>
            </a:r>
            <a:endParaRPr/>
          </a:p>
        </p:txBody>
      </p:sp>
      <p:sp>
        <p:nvSpPr>
          <p:cNvPr id="188" name="Google Shape;188;p3"/>
          <p:cNvSpPr/>
          <p:nvPr/>
        </p:nvSpPr>
        <p:spPr>
          <a:xfrm>
            <a:off x="4823550" y="3493400"/>
            <a:ext cx="4034700" cy="5673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</a:rPr>
              <a:t>Current partners, desire partners/expertise</a:t>
            </a:r>
            <a:endParaRPr>
              <a:solidFill>
                <a:schemeClr val="lt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</a:rPr>
              <a:t>[Any insight from pilot programs]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89" name="Google Shape;189;p3"/>
          <p:cNvSpPr/>
          <p:nvPr/>
        </p:nvSpPr>
        <p:spPr>
          <a:xfrm>
            <a:off x="-2854100" y="619750"/>
            <a:ext cx="2668800" cy="4725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</a:rPr>
              <a:t>Remove all orange text boxes</a:t>
            </a:r>
            <a:endParaRPr/>
          </a:p>
        </p:txBody>
      </p:sp>
      <p:sp>
        <p:nvSpPr>
          <p:cNvPr id="190" name="Google Shape;190;p3"/>
          <p:cNvSpPr/>
          <p:nvPr/>
        </p:nvSpPr>
        <p:spPr>
          <a:xfrm>
            <a:off x="466075" y="1645725"/>
            <a:ext cx="3244800" cy="4725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</a:rPr>
              <a:t>Text or Figure</a:t>
            </a:r>
            <a:endParaRPr/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7E583E8A-F621-6D44-9F95-F1506BB606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3689" y="4557848"/>
            <a:ext cx="444561" cy="44456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672</Words>
  <Application>Microsoft Office PowerPoint</Application>
  <PresentationFormat>On-screen Show (16:9)</PresentationFormat>
  <Paragraphs>70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Simple Light</vt:lpstr>
      <vt:lpstr>Office Theme</vt:lpstr>
      <vt:lpstr>NSF Civic Innovation Challenge </vt:lpstr>
      <vt:lpstr>Civic Innovation Challenge  A research and action competition driven by community priorities</vt:lpstr>
      <vt:lpstr>Background </vt:lpstr>
      <vt:lpstr>NSF CIVIC 2022</vt:lpstr>
      <vt:lpstr>CIVIC  Uniquely designed to enable transition to practice of innovations into communities, as follows</vt:lpstr>
      <vt:lpstr>Timeline</vt:lpstr>
      <vt:lpstr>Instructions Cleveland NSF Civic Innovation Challenge Ideation</vt:lpstr>
      <vt:lpstr>Questions?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NSF Civic Innovation Challenge</dc:title>
  <dc:creator>raznkane2day</dc:creator>
  <cp:lastModifiedBy>Yvette Graham</cp:lastModifiedBy>
  <cp:revision>1</cp:revision>
  <dcterms:modified xsi:type="dcterms:W3CDTF">2022-03-02T14:54:15Z</dcterms:modified>
</cp:coreProperties>
</file>