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52"/>
  </p:notesMasterIdLst>
  <p:handoutMasterIdLst>
    <p:handoutMasterId r:id="rId53"/>
  </p:handoutMasterIdLst>
  <p:sldIdLst>
    <p:sldId id="293" r:id="rId5"/>
    <p:sldId id="753" r:id="rId6"/>
    <p:sldId id="747" r:id="rId7"/>
    <p:sldId id="746" r:id="rId8"/>
    <p:sldId id="745" r:id="rId9"/>
    <p:sldId id="744" r:id="rId10"/>
    <p:sldId id="743" r:id="rId11"/>
    <p:sldId id="741" r:id="rId12"/>
    <p:sldId id="740" r:id="rId13"/>
    <p:sldId id="736" r:id="rId14"/>
    <p:sldId id="739" r:id="rId15"/>
    <p:sldId id="754" r:id="rId16"/>
    <p:sldId id="738" r:id="rId17"/>
    <p:sldId id="755" r:id="rId18"/>
    <p:sldId id="756" r:id="rId19"/>
    <p:sldId id="759" r:id="rId20"/>
    <p:sldId id="757" r:id="rId21"/>
    <p:sldId id="758" r:id="rId22"/>
    <p:sldId id="737" r:id="rId23"/>
    <p:sldId id="729" r:id="rId24"/>
    <p:sldId id="728" r:id="rId25"/>
    <p:sldId id="727" r:id="rId26"/>
    <p:sldId id="726" r:id="rId27"/>
    <p:sldId id="748" r:id="rId28"/>
    <p:sldId id="725" r:id="rId29"/>
    <p:sldId id="724" r:id="rId30"/>
    <p:sldId id="723" r:id="rId31"/>
    <p:sldId id="722" r:id="rId32"/>
    <p:sldId id="720" r:id="rId33"/>
    <p:sldId id="719" r:id="rId34"/>
    <p:sldId id="718" r:id="rId35"/>
    <p:sldId id="716" r:id="rId36"/>
    <p:sldId id="715" r:id="rId37"/>
    <p:sldId id="714" r:id="rId38"/>
    <p:sldId id="713" r:id="rId39"/>
    <p:sldId id="712" r:id="rId40"/>
    <p:sldId id="760" r:id="rId41"/>
    <p:sldId id="711" r:id="rId42"/>
    <p:sldId id="761" r:id="rId43"/>
    <p:sldId id="762" r:id="rId44"/>
    <p:sldId id="709" r:id="rId45"/>
    <p:sldId id="763" r:id="rId46"/>
    <p:sldId id="764" r:id="rId47"/>
    <p:sldId id="765" r:id="rId48"/>
    <p:sldId id="707" r:id="rId49"/>
    <p:sldId id="332" r:id="rId50"/>
    <p:sldId id="26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2" autoAdjust="0"/>
    <p:restoredTop sz="94619" autoAdjust="0"/>
  </p:normalViewPr>
  <p:slideViewPr>
    <p:cSldViewPr snapToGrid="0">
      <p:cViewPr varScale="1">
        <p:scale>
          <a:sx n="128" d="100"/>
          <a:sy n="128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chslreference@case.edu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chslreference@case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E73B2-A8A7-4AC0-BE22-BECAA5A638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F40D4C1-9754-4454-8D44-DA2ED7B3B961}">
      <dgm:prSet/>
      <dgm:spPr/>
      <dgm:t>
        <a:bodyPr/>
        <a:lstStyle/>
        <a:p>
          <a:r>
            <a:rPr lang="en-US" dirty="0"/>
            <a:t>PubMed has powerful algorithms and functions at work in the background.</a:t>
          </a:r>
        </a:p>
      </dgm:t>
    </dgm:pt>
    <dgm:pt modelId="{36840AC9-D892-42AD-866C-E9FD067E0517}" type="parTrans" cxnId="{D735BF04-8631-4995-88A1-42ABF4A81421}">
      <dgm:prSet/>
      <dgm:spPr/>
      <dgm:t>
        <a:bodyPr/>
        <a:lstStyle/>
        <a:p>
          <a:endParaRPr lang="en-US"/>
        </a:p>
      </dgm:t>
    </dgm:pt>
    <dgm:pt modelId="{832E9279-8638-487D-B51E-6C28C22C07A1}" type="sibTrans" cxnId="{D735BF04-8631-4995-88A1-42ABF4A81421}">
      <dgm:prSet/>
      <dgm:spPr/>
      <dgm:t>
        <a:bodyPr/>
        <a:lstStyle/>
        <a:p>
          <a:endParaRPr lang="en-US"/>
        </a:p>
      </dgm:t>
    </dgm:pt>
    <dgm:pt modelId="{7A594C78-E2A0-4D37-8ED6-ED949F2DFA5B}">
      <dgm:prSet/>
      <dgm:spPr/>
      <dgm:t>
        <a:bodyPr/>
        <a:lstStyle/>
        <a:p>
          <a:r>
            <a:rPr lang="en-US" dirty="0"/>
            <a:t>One function is called the </a:t>
          </a:r>
          <a:r>
            <a:rPr lang="en-US" b="1" dirty="0"/>
            <a:t>author format</a:t>
          </a:r>
          <a:r>
            <a:rPr lang="en-US" dirty="0"/>
            <a:t>, which is a word with one or two letters after it. Any time the database recognizes this format, the function kicks in. </a:t>
          </a:r>
        </a:p>
      </dgm:t>
    </dgm:pt>
    <dgm:pt modelId="{18A1EC07-A474-47FB-9F9D-4A50B2F2803F}" type="parTrans" cxnId="{7E33870B-12C8-4AD8-99AF-24E8FFCE046B}">
      <dgm:prSet/>
      <dgm:spPr/>
      <dgm:t>
        <a:bodyPr/>
        <a:lstStyle/>
        <a:p>
          <a:endParaRPr lang="en-US"/>
        </a:p>
      </dgm:t>
    </dgm:pt>
    <dgm:pt modelId="{937AB516-A7F5-4D6E-A64D-E58A7A754FFD}" type="sibTrans" cxnId="{7E33870B-12C8-4AD8-99AF-24E8FFCE046B}">
      <dgm:prSet/>
      <dgm:spPr/>
      <dgm:t>
        <a:bodyPr/>
        <a:lstStyle/>
        <a:p>
          <a:endParaRPr lang="en-US"/>
        </a:p>
      </dgm:t>
    </dgm:pt>
    <dgm:pt modelId="{43219B4A-CF36-4305-9D5C-BD91EC4B78D8}">
      <dgm:prSet/>
      <dgm:spPr/>
      <dgm:t>
        <a:bodyPr/>
        <a:lstStyle/>
        <a:p>
          <a:r>
            <a:rPr lang="en-US" dirty="0"/>
            <a:t>So, how to we find articles about brain CT’s? </a:t>
          </a:r>
        </a:p>
      </dgm:t>
    </dgm:pt>
    <dgm:pt modelId="{CB2D38BD-F7AF-420D-A8E3-EF3A3B528D2D}" type="parTrans" cxnId="{451139D7-8714-4FB2-BE43-DC13CBFA0A68}">
      <dgm:prSet/>
      <dgm:spPr/>
      <dgm:t>
        <a:bodyPr/>
        <a:lstStyle/>
        <a:p>
          <a:endParaRPr lang="en-US"/>
        </a:p>
      </dgm:t>
    </dgm:pt>
    <dgm:pt modelId="{53ACC429-EC48-4E5B-AB58-1A11F2981791}" type="sibTrans" cxnId="{451139D7-8714-4FB2-BE43-DC13CBFA0A68}">
      <dgm:prSet/>
      <dgm:spPr/>
      <dgm:t>
        <a:bodyPr/>
        <a:lstStyle/>
        <a:p>
          <a:endParaRPr lang="en-US"/>
        </a:p>
      </dgm:t>
    </dgm:pt>
    <dgm:pt modelId="{0230CA11-2C5A-4E5D-93F2-983A9A1EFD05}" type="pres">
      <dgm:prSet presAssocID="{007E73B2-A8A7-4AC0-BE22-BECAA5A63873}" presName="root" presStyleCnt="0">
        <dgm:presLayoutVars>
          <dgm:dir/>
          <dgm:resizeHandles val="exact"/>
        </dgm:presLayoutVars>
      </dgm:prSet>
      <dgm:spPr/>
    </dgm:pt>
    <dgm:pt modelId="{974FB7EB-AF00-4C1E-892E-34F2AFCF9E11}" type="pres">
      <dgm:prSet presAssocID="{5F40D4C1-9754-4454-8D44-DA2ED7B3B961}" presName="compNode" presStyleCnt="0"/>
      <dgm:spPr/>
    </dgm:pt>
    <dgm:pt modelId="{CE7CE898-0E44-46CE-8BD9-433B95932CA9}" type="pres">
      <dgm:prSet presAssocID="{5F40D4C1-9754-4454-8D44-DA2ED7B3B961}" presName="bgRect" presStyleLbl="bgShp" presStyleIdx="0" presStyleCnt="3"/>
      <dgm:spPr/>
    </dgm:pt>
    <dgm:pt modelId="{4F57F5F3-8C31-4849-A00B-889820DE7D60}" type="pres">
      <dgm:prSet presAssocID="{5F40D4C1-9754-4454-8D44-DA2ED7B3B96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A1BF6FAE-F117-4D08-9848-A3FFFBD2AE7C}" type="pres">
      <dgm:prSet presAssocID="{5F40D4C1-9754-4454-8D44-DA2ED7B3B961}" presName="spaceRect" presStyleCnt="0"/>
      <dgm:spPr/>
    </dgm:pt>
    <dgm:pt modelId="{4290A33C-C602-47FA-907F-7DB88162C447}" type="pres">
      <dgm:prSet presAssocID="{5F40D4C1-9754-4454-8D44-DA2ED7B3B961}" presName="parTx" presStyleLbl="revTx" presStyleIdx="0" presStyleCnt="3">
        <dgm:presLayoutVars>
          <dgm:chMax val="0"/>
          <dgm:chPref val="0"/>
        </dgm:presLayoutVars>
      </dgm:prSet>
      <dgm:spPr/>
    </dgm:pt>
    <dgm:pt modelId="{CD0F559C-9F3C-42E4-A2B3-11EE3690ED27}" type="pres">
      <dgm:prSet presAssocID="{832E9279-8638-487D-B51E-6C28C22C07A1}" presName="sibTrans" presStyleCnt="0"/>
      <dgm:spPr/>
    </dgm:pt>
    <dgm:pt modelId="{ABB6A797-5957-4BEE-ADDD-89F5065CD0BA}" type="pres">
      <dgm:prSet presAssocID="{7A594C78-E2A0-4D37-8ED6-ED949F2DFA5B}" presName="compNode" presStyleCnt="0"/>
      <dgm:spPr/>
    </dgm:pt>
    <dgm:pt modelId="{97452902-01D7-427B-83E3-90955206F193}" type="pres">
      <dgm:prSet presAssocID="{7A594C78-E2A0-4D37-8ED6-ED949F2DFA5B}" presName="bgRect" presStyleLbl="bgShp" presStyleIdx="1" presStyleCnt="3"/>
      <dgm:spPr/>
    </dgm:pt>
    <dgm:pt modelId="{21C544EB-426C-4EEA-9949-61603B0F0DE6}" type="pres">
      <dgm:prSet presAssocID="{7A594C78-E2A0-4D37-8ED6-ED949F2DFA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90F64443-8B4B-4FD1-9562-2585C4667E6A}" type="pres">
      <dgm:prSet presAssocID="{7A594C78-E2A0-4D37-8ED6-ED949F2DFA5B}" presName="spaceRect" presStyleCnt="0"/>
      <dgm:spPr/>
    </dgm:pt>
    <dgm:pt modelId="{626A177C-2338-42BE-9C03-B0535DFC9BAF}" type="pres">
      <dgm:prSet presAssocID="{7A594C78-E2A0-4D37-8ED6-ED949F2DFA5B}" presName="parTx" presStyleLbl="revTx" presStyleIdx="1" presStyleCnt="3">
        <dgm:presLayoutVars>
          <dgm:chMax val="0"/>
          <dgm:chPref val="0"/>
        </dgm:presLayoutVars>
      </dgm:prSet>
      <dgm:spPr/>
    </dgm:pt>
    <dgm:pt modelId="{B968D004-2F34-42E3-8C07-B2BDAD0D11ED}" type="pres">
      <dgm:prSet presAssocID="{937AB516-A7F5-4D6E-A64D-E58A7A754FFD}" presName="sibTrans" presStyleCnt="0"/>
      <dgm:spPr/>
    </dgm:pt>
    <dgm:pt modelId="{EC1293AB-24B5-47BB-9A8F-43A61EDC1741}" type="pres">
      <dgm:prSet presAssocID="{43219B4A-CF36-4305-9D5C-BD91EC4B78D8}" presName="compNode" presStyleCnt="0"/>
      <dgm:spPr/>
    </dgm:pt>
    <dgm:pt modelId="{B2884391-812A-4CE9-B638-9B8E83333D4F}" type="pres">
      <dgm:prSet presAssocID="{43219B4A-CF36-4305-9D5C-BD91EC4B78D8}" presName="bgRect" presStyleLbl="bgShp" presStyleIdx="2" presStyleCnt="3"/>
      <dgm:spPr/>
    </dgm:pt>
    <dgm:pt modelId="{83BD7734-F42C-401B-BA69-C8211DE60B96}" type="pres">
      <dgm:prSet presAssocID="{43219B4A-CF36-4305-9D5C-BD91EC4B78D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09796C2-65C3-43FC-82AB-B3A51EFE2250}" type="pres">
      <dgm:prSet presAssocID="{43219B4A-CF36-4305-9D5C-BD91EC4B78D8}" presName="spaceRect" presStyleCnt="0"/>
      <dgm:spPr/>
    </dgm:pt>
    <dgm:pt modelId="{ABDB4F71-AA09-414E-86AC-705B2E54992F}" type="pres">
      <dgm:prSet presAssocID="{43219B4A-CF36-4305-9D5C-BD91EC4B78D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735BF04-8631-4995-88A1-42ABF4A81421}" srcId="{007E73B2-A8A7-4AC0-BE22-BECAA5A63873}" destId="{5F40D4C1-9754-4454-8D44-DA2ED7B3B961}" srcOrd="0" destOrd="0" parTransId="{36840AC9-D892-42AD-866C-E9FD067E0517}" sibTransId="{832E9279-8638-487D-B51E-6C28C22C07A1}"/>
    <dgm:cxn modelId="{7E33870B-12C8-4AD8-99AF-24E8FFCE046B}" srcId="{007E73B2-A8A7-4AC0-BE22-BECAA5A63873}" destId="{7A594C78-E2A0-4D37-8ED6-ED949F2DFA5B}" srcOrd="1" destOrd="0" parTransId="{18A1EC07-A474-47FB-9F9D-4A50B2F2803F}" sibTransId="{937AB516-A7F5-4D6E-A64D-E58A7A754FFD}"/>
    <dgm:cxn modelId="{BA48F725-9E51-47D6-A4A4-45DBE4A5D45E}" type="presOf" srcId="{43219B4A-CF36-4305-9D5C-BD91EC4B78D8}" destId="{ABDB4F71-AA09-414E-86AC-705B2E54992F}" srcOrd="0" destOrd="0" presId="urn:microsoft.com/office/officeart/2018/2/layout/IconVerticalSolidList"/>
    <dgm:cxn modelId="{B46DC927-09C5-487B-BC45-A9B59284A111}" type="presOf" srcId="{5F40D4C1-9754-4454-8D44-DA2ED7B3B961}" destId="{4290A33C-C602-47FA-907F-7DB88162C447}" srcOrd="0" destOrd="0" presId="urn:microsoft.com/office/officeart/2018/2/layout/IconVerticalSolidList"/>
    <dgm:cxn modelId="{F90ED136-6595-40F4-838B-964A88449AD8}" type="presOf" srcId="{007E73B2-A8A7-4AC0-BE22-BECAA5A63873}" destId="{0230CA11-2C5A-4E5D-93F2-983A9A1EFD05}" srcOrd="0" destOrd="0" presId="urn:microsoft.com/office/officeart/2018/2/layout/IconVerticalSolidList"/>
    <dgm:cxn modelId="{59153144-AB9B-4A94-A9DB-3B317E833462}" type="presOf" srcId="{7A594C78-E2A0-4D37-8ED6-ED949F2DFA5B}" destId="{626A177C-2338-42BE-9C03-B0535DFC9BAF}" srcOrd="0" destOrd="0" presId="urn:microsoft.com/office/officeart/2018/2/layout/IconVerticalSolidList"/>
    <dgm:cxn modelId="{451139D7-8714-4FB2-BE43-DC13CBFA0A68}" srcId="{007E73B2-A8A7-4AC0-BE22-BECAA5A63873}" destId="{43219B4A-CF36-4305-9D5C-BD91EC4B78D8}" srcOrd="2" destOrd="0" parTransId="{CB2D38BD-F7AF-420D-A8E3-EF3A3B528D2D}" sibTransId="{53ACC429-EC48-4E5B-AB58-1A11F2981791}"/>
    <dgm:cxn modelId="{E86AE377-3050-4D75-92E7-867F9C29FE5E}" type="presParOf" srcId="{0230CA11-2C5A-4E5D-93F2-983A9A1EFD05}" destId="{974FB7EB-AF00-4C1E-892E-34F2AFCF9E11}" srcOrd="0" destOrd="0" presId="urn:microsoft.com/office/officeart/2018/2/layout/IconVerticalSolidList"/>
    <dgm:cxn modelId="{6EB98214-B852-42A0-A276-F382CAA25B90}" type="presParOf" srcId="{974FB7EB-AF00-4C1E-892E-34F2AFCF9E11}" destId="{CE7CE898-0E44-46CE-8BD9-433B95932CA9}" srcOrd="0" destOrd="0" presId="urn:microsoft.com/office/officeart/2018/2/layout/IconVerticalSolidList"/>
    <dgm:cxn modelId="{01F62EFC-B23D-41AA-A672-4A9CADE6FD0B}" type="presParOf" srcId="{974FB7EB-AF00-4C1E-892E-34F2AFCF9E11}" destId="{4F57F5F3-8C31-4849-A00B-889820DE7D60}" srcOrd="1" destOrd="0" presId="urn:microsoft.com/office/officeart/2018/2/layout/IconVerticalSolidList"/>
    <dgm:cxn modelId="{7CED8FB8-54CB-460E-A8AC-75E832C8C589}" type="presParOf" srcId="{974FB7EB-AF00-4C1E-892E-34F2AFCF9E11}" destId="{A1BF6FAE-F117-4D08-9848-A3FFFBD2AE7C}" srcOrd="2" destOrd="0" presId="urn:microsoft.com/office/officeart/2018/2/layout/IconVerticalSolidList"/>
    <dgm:cxn modelId="{578B0A7E-B807-4541-AE3C-B90AE4D4EA80}" type="presParOf" srcId="{974FB7EB-AF00-4C1E-892E-34F2AFCF9E11}" destId="{4290A33C-C602-47FA-907F-7DB88162C447}" srcOrd="3" destOrd="0" presId="urn:microsoft.com/office/officeart/2018/2/layout/IconVerticalSolidList"/>
    <dgm:cxn modelId="{C83B5100-B63B-4985-9581-4BE2849E33F6}" type="presParOf" srcId="{0230CA11-2C5A-4E5D-93F2-983A9A1EFD05}" destId="{CD0F559C-9F3C-42E4-A2B3-11EE3690ED27}" srcOrd="1" destOrd="0" presId="urn:microsoft.com/office/officeart/2018/2/layout/IconVerticalSolidList"/>
    <dgm:cxn modelId="{01CCE184-B39D-4EBB-BD4B-3CF53EFED10E}" type="presParOf" srcId="{0230CA11-2C5A-4E5D-93F2-983A9A1EFD05}" destId="{ABB6A797-5957-4BEE-ADDD-89F5065CD0BA}" srcOrd="2" destOrd="0" presId="urn:microsoft.com/office/officeart/2018/2/layout/IconVerticalSolidList"/>
    <dgm:cxn modelId="{E2E74250-557C-46A6-98DE-1753EFF9814E}" type="presParOf" srcId="{ABB6A797-5957-4BEE-ADDD-89F5065CD0BA}" destId="{97452902-01D7-427B-83E3-90955206F193}" srcOrd="0" destOrd="0" presId="urn:microsoft.com/office/officeart/2018/2/layout/IconVerticalSolidList"/>
    <dgm:cxn modelId="{25598A4C-A6E3-4498-913D-EA2AFF3C5BB8}" type="presParOf" srcId="{ABB6A797-5957-4BEE-ADDD-89F5065CD0BA}" destId="{21C544EB-426C-4EEA-9949-61603B0F0DE6}" srcOrd="1" destOrd="0" presId="urn:microsoft.com/office/officeart/2018/2/layout/IconVerticalSolidList"/>
    <dgm:cxn modelId="{72563CB2-84D8-4003-A428-98EFBFC4A646}" type="presParOf" srcId="{ABB6A797-5957-4BEE-ADDD-89F5065CD0BA}" destId="{90F64443-8B4B-4FD1-9562-2585C4667E6A}" srcOrd="2" destOrd="0" presId="urn:microsoft.com/office/officeart/2018/2/layout/IconVerticalSolidList"/>
    <dgm:cxn modelId="{ECCDDAFC-FCB1-441B-BA69-AFF3A6086D5E}" type="presParOf" srcId="{ABB6A797-5957-4BEE-ADDD-89F5065CD0BA}" destId="{626A177C-2338-42BE-9C03-B0535DFC9BAF}" srcOrd="3" destOrd="0" presId="urn:microsoft.com/office/officeart/2018/2/layout/IconVerticalSolidList"/>
    <dgm:cxn modelId="{BA25285A-7462-4FBC-B247-B2969D00F0D0}" type="presParOf" srcId="{0230CA11-2C5A-4E5D-93F2-983A9A1EFD05}" destId="{B968D004-2F34-42E3-8C07-B2BDAD0D11ED}" srcOrd="3" destOrd="0" presId="urn:microsoft.com/office/officeart/2018/2/layout/IconVerticalSolidList"/>
    <dgm:cxn modelId="{01E28179-80B4-466F-AEC5-532E5FCCEB79}" type="presParOf" srcId="{0230CA11-2C5A-4E5D-93F2-983A9A1EFD05}" destId="{EC1293AB-24B5-47BB-9A8F-43A61EDC1741}" srcOrd="4" destOrd="0" presId="urn:microsoft.com/office/officeart/2018/2/layout/IconVerticalSolidList"/>
    <dgm:cxn modelId="{156A253F-89B9-40B5-9DCF-A940E5FFC1FF}" type="presParOf" srcId="{EC1293AB-24B5-47BB-9A8F-43A61EDC1741}" destId="{B2884391-812A-4CE9-B638-9B8E83333D4F}" srcOrd="0" destOrd="0" presId="urn:microsoft.com/office/officeart/2018/2/layout/IconVerticalSolidList"/>
    <dgm:cxn modelId="{EA789DFE-986C-4DF9-8F4A-E292C24F46E3}" type="presParOf" srcId="{EC1293AB-24B5-47BB-9A8F-43A61EDC1741}" destId="{83BD7734-F42C-401B-BA69-C8211DE60B96}" srcOrd="1" destOrd="0" presId="urn:microsoft.com/office/officeart/2018/2/layout/IconVerticalSolidList"/>
    <dgm:cxn modelId="{5F89949D-BDC5-4C3C-B88E-599CBD093461}" type="presParOf" srcId="{EC1293AB-24B5-47BB-9A8F-43A61EDC1741}" destId="{609796C2-65C3-43FC-82AB-B3A51EFE2250}" srcOrd="2" destOrd="0" presId="urn:microsoft.com/office/officeart/2018/2/layout/IconVerticalSolidList"/>
    <dgm:cxn modelId="{FBD9860D-9FB3-4ADA-B86E-B522514D5889}" type="presParOf" srcId="{EC1293AB-24B5-47BB-9A8F-43A61EDC1741}" destId="{ABDB4F71-AA09-414E-86AC-705B2E5499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51BFD-7804-49B3-817E-F1158C7111F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06AFD20-5B1E-4F62-92AD-47ED17F516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MeSH is a controlled language index. </a:t>
          </a:r>
        </a:p>
      </dgm:t>
    </dgm:pt>
    <dgm:pt modelId="{A8DD9AEA-0AA5-4C65-8A7A-EA7538B75535}" type="parTrans" cxnId="{490F7F41-8AE2-4C93-BA87-228DB72D455B}">
      <dgm:prSet/>
      <dgm:spPr/>
      <dgm:t>
        <a:bodyPr/>
        <a:lstStyle/>
        <a:p>
          <a:endParaRPr lang="en-US"/>
        </a:p>
      </dgm:t>
    </dgm:pt>
    <dgm:pt modelId="{2BA2E35F-785E-49E5-B43C-967A2E2950F0}" type="sibTrans" cxnId="{490F7F41-8AE2-4C93-BA87-228DB72D455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775745F-F0DF-40F9-A2C3-280E194FCF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MeSH stands for: </a:t>
          </a:r>
          <a:r>
            <a:rPr lang="en-US" u="sng"/>
            <a:t>Me</a:t>
          </a:r>
          <a:r>
            <a:rPr lang="en-US"/>
            <a:t>dical </a:t>
          </a:r>
          <a:r>
            <a:rPr lang="en-US" u="sng"/>
            <a:t>S</a:t>
          </a:r>
          <a:r>
            <a:rPr lang="en-US"/>
            <a:t>ubject </a:t>
          </a:r>
          <a:r>
            <a:rPr lang="en-US" u="sng"/>
            <a:t>H</a:t>
          </a:r>
          <a:r>
            <a:rPr lang="en-US"/>
            <a:t>eadings.</a:t>
          </a:r>
        </a:p>
      </dgm:t>
    </dgm:pt>
    <dgm:pt modelId="{511E2ED8-180F-4F9D-85FF-728C25280D99}" type="parTrans" cxnId="{1D100921-E545-42E2-A80C-AE43FDD6B64F}">
      <dgm:prSet/>
      <dgm:spPr/>
      <dgm:t>
        <a:bodyPr/>
        <a:lstStyle/>
        <a:p>
          <a:endParaRPr lang="en-US"/>
        </a:p>
      </dgm:t>
    </dgm:pt>
    <dgm:pt modelId="{390722FC-18B8-4C32-80F9-43525A78A0EB}" type="sibTrans" cxnId="{1D100921-E545-42E2-A80C-AE43FDD6B64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265A8C5-EABE-4E3D-8A20-91230E0BB2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It is a separate database which sits on top of PubMed. We use MeSH to search PubMed more efficiently. </a:t>
          </a:r>
        </a:p>
      </dgm:t>
    </dgm:pt>
    <dgm:pt modelId="{7CD31248-C7D3-4914-BEFF-792B10E72034}" type="parTrans" cxnId="{33E07A50-A06D-41A5-B37C-E7AB96877241}">
      <dgm:prSet/>
      <dgm:spPr/>
      <dgm:t>
        <a:bodyPr/>
        <a:lstStyle/>
        <a:p>
          <a:endParaRPr lang="en-US"/>
        </a:p>
      </dgm:t>
    </dgm:pt>
    <dgm:pt modelId="{16E49C14-9989-495B-9316-DBAB4124544E}" type="sibTrans" cxnId="{33E07A50-A06D-41A5-B37C-E7AB9687724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1E3C9AA-FCD4-433C-A3BC-333227A913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It has historically been curated by subject specialists' indexers with PhD’s/MD’s, it is organic (changes as language changes), and carefully designed.</a:t>
          </a:r>
        </a:p>
      </dgm:t>
    </dgm:pt>
    <dgm:pt modelId="{2EF43FFA-48F8-4D19-842A-108A14868D26}" type="parTrans" cxnId="{882A769F-EF28-4B76-B0AB-A29A6EDEB20C}">
      <dgm:prSet/>
      <dgm:spPr/>
      <dgm:t>
        <a:bodyPr/>
        <a:lstStyle/>
        <a:p>
          <a:endParaRPr lang="en-US"/>
        </a:p>
      </dgm:t>
    </dgm:pt>
    <dgm:pt modelId="{010CA843-F098-4E0C-AEEE-DF1806F26046}" type="sibTrans" cxnId="{882A769F-EF28-4B76-B0AB-A29A6EDEB20C}">
      <dgm:prSet/>
      <dgm:spPr/>
      <dgm:t>
        <a:bodyPr/>
        <a:lstStyle/>
        <a:p>
          <a:endParaRPr lang="en-US"/>
        </a:p>
      </dgm:t>
    </dgm:pt>
    <dgm:pt modelId="{C69838D4-C572-4551-88BD-7ABB42810F4F}" type="pres">
      <dgm:prSet presAssocID="{A3B51BFD-7804-49B3-817E-F1158C7111F7}" presName="root" presStyleCnt="0">
        <dgm:presLayoutVars>
          <dgm:dir/>
          <dgm:resizeHandles val="exact"/>
        </dgm:presLayoutVars>
      </dgm:prSet>
      <dgm:spPr/>
    </dgm:pt>
    <dgm:pt modelId="{406A3F44-ACC0-4636-8BDA-86D7623311D2}" type="pres">
      <dgm:prSet presAssocID="{A3B51BFD-7804-49B3-817E-F1158C7111F7}" presName="container" presStyleCnt="0">
        <dgm:presLayoutVars>
          <dgm:dir/>
          <dgm:resizeHandles val="exact"/>
        </dgm:presLayoutVars>
      </dgm:prSet>
      <dgm:spPr/>
    </dgm:pt>
    <dgm:pt modelId="{B969173F-1E86-4AE5-BF30-FE84D633B9F8}" type="pres">
      <dgm:prSet presAssocID="{A06AFD20-5B1E-4F62-92AD-47ED17F51662}" presName="compNode" presStyleCnt="0"/>
      <dgm:spPr/>
    </dgm:pt>
    <dgm:pt modelId="{1636E91B-931C-497D-947C-3C4FD3273FD7}" type="pres">
      <dgm:prSet presAssocID="{A06AFD20-5B1E-4F62-92AD-47ED17F51662}" presName="iconBgRect" presStyleLbl="bgShp" presStyleIdx="0" presStyleCnt="4"/>
      <dgm:spPr/>
    </dgm:pt>
    <dgm:pt modelId="{96EBCC9E-F0D4-48C0-A74B-CAC1CF7DC375}" type="pres">
      <dgm:prSet presAssocID="{A06AFD20-5B1E-4F62-92AD-47ED17F5166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E5FAE410-EFEF-4CB7-8B77-B6E6C3D7CEBC}" type="pres">
      <dgm:prSet presAssocID="{A06AFD20-5B1E-4F62-92AD-47ED17F51662}" presName="spaceRect" presStyleCnt="0"/>
      <dgm:spPr/>
    </dgm:pt>
    <dgm:pt modelId="{BB4FB65D-73B8-44F3-A731-D8DBA02D7AC8}" type="pres">
      <dgm:prSet presAssocID="{A06AFD20-5B1E-4F62-92AD-47ED17F51662}" presName="textRect" presStyleLbl="revTx" presStyleIdx="0" presStyleCnt="4">
        <dgm:presLayoutVars>
          <dgm:chMax val="1"/>
          <dgm:chPref val="1"/>
        </dgm:presLayoutVars>
      </dgm:prSet>
      <dgm:spPr/>
    </dgm:pt>
    <dgm:pt modelId="{D44905F4-6638-4563-AD3C-F9F900D3AFF2}" type="pres">
      <dgm:prSet presAssocID="{2BA2E35F-785E-49E5-B43C-967A2E2950F0}" presName="sibTrans" presStyleLbl="sibTrans2D1" presStyleIdx="0" presStyleCnt="0"/>
      <dgm:spPr/>
    </dgm:pt>
    <dgm:pt modelId="{2B06F340-E662-4B8C-BECF-F21553763A0B}" type="pres">
      <dgm:prSet presAssocID="{0775745F-F0DF-40F9-A2C3-280E194FCF08}" presName="compNode" presStyleCnt="0"/>
      <dgm:spPr/>
    </dgm:pt>
    <dgm:pt modelId="{77FF9C91-00CA-42ED-AEBA-506599CE3EB1}" type="pres">
      <dgm:prSet presAssocID="{0775745F-F0DF-40F9-A2C3-280E194FCF08}" presName="iconBgRect" presStyleLbl="bgShp" presStyleIdx="1" presStyleCnt="4"/>
      <dgm:spPr/>
    </dgm:pt>
    <dgm:pt modelId="{3F667028-F577-4493-B123-34EA558ADA3A}" type="pres">
      <dgm:prSet presAssocID="{0775745F-F0DF-40F9-A2C3-280E194FCF0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71179AE3-9619-4CBF-957B-6B74D5BB4655}" type="pres">
      <dgm:prSet presAssocID="{0775745F-F0DF-40F9-A2C3-280E194FCF08}" presName="spaceRect" presStyleCnt="0"/>
      <dgm:spPr/>
    </dgm:pt>
    <dgm:pt modelId="{AD8D2283-2B87-43BC-9A3C-8FC89A22D792}" type="pres">
      <dgm:prSet presAssocID="{0775745F-F0DF-40F9-A2C3-280E194FCF08}" presName="textRect" presStyleLbl="revTx" presStyleIdx="1" presStyleCnt="4">
        <dgm:presLayoutVars>
          <dgm:chMax val="1"/>
          <dgm:chPref val="1"/>
        </dgm:presLayoutVars>
      </dgm:prSet>
      <dgm:spPr/>
    </dgm:pt>
    <dgm:pt modelId="{A07043E9-4E82-4E43-8F0D-AAB6B35E8CE7}" type="pres">
      <dgm:prSet presAssocID="{390722FC-18B8-4C32-80F9-43525A78A0EB}" presName="sibTrans" presStyleLbl="sibTrans2D1" presStyleIdx="0" presStyleCnt="0"/>
      <dgm:spPr/>
    </dgm:pt>
    <dgm:pt modelId="{070EA694-DEA7-4E0A-AA3D-DF33199031E7}" type="pres">
      <dgm:prSet presAssocID="{F265A8C5-EABE-4E3D-8A20-91230E0BB236}" presName="compNode" presStyleCnt="0"/>
      <dgm:spPr/>
    </dgm:pt>
    <dgm:pt modelId="{2D6EAFA9-D7C4-4361-A4EC-E9BF7311779D}" type="pres">
      <dgm:prSet presAssocID="{F265A8C5-EABE-4E3D-8A20-91230E0BB236}" presName="iconBgRect" presStyleLbl="bgShp" presStyleIdx="2" presStyleCnt="4"/>
      <dgm:spPr/>
    </dgm:pt>
    <dgm:pt modelId="{E3FF279B-C158-4FF6-92B2-59BAF8DEF8CF}" type="pres">
      <dgm:prSet presAssocID="{F265A8C5-EABE-4E3D-8A20-91230E0BB23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37AC3D5A-36DE-40AC-A9F3-6F7F79CCC113}" type="pres">
      <dgm:prSet presAssocID="{F265A8C5-EABE-4E3D-8A20-91230E0BB236}" presName="spaceRect" presStyleCnt="0"/>
      <dgm:spPr/>
    </dgm:pt>
    <dgm:pt modelId="{F9E32DFC-8C2F-4D0F-920E-C7BBF31E5C00}" type="pres">
      <dgm:prSet presAssocID="{F265A8C5-EABE-4E3D-8A20-91230E0BB236}" presName="textRect" presStyleLbl="revTx" presStyleIdx="2" presStyleCnt="4">
        <dgm:presLayoutVars>
          <dgm:chMax val="1"/>
          <dgm:chPref val="1"/>
        </dgm:presLayoutVars>
      </dgm:prSet>
      <dgm:spPr/>
    </dgm:pt>
    <dgm:pt modelId="{D7C73CC5-F7EC-4804-A328-1C8DF1F9F5A2}" type="pres">
      <dgm:prSet presAssocID="{16E49C14-9989-495B-9316-DBAB4124544E}" presName="sibTrans" presStyleLbl="sibTrans2D1" presStyleIdx="0" presStyleCnt="0"/>
      <dgm:spPr/>
    </dgm:pt>
    <dgm:pt modelId="{76E331A7-2286-44FB-927C-956D3BD2EA9C}" type="pres">
      <dgm:prSet presAssocID="{61E3C9AA-FCD4-433C-A3BC-333227A913F7}" presName="compNode" presStyleCnt="0"/>
      <dgm:spPr/>
    </dgm:pt>
    <dgm:pt modelId="{4953CBE9-9FC7-4532-B49E-5BB855593754}" type="pres">
      <dgm:prSet presAssocID="{61E3C9AA-FCD4-433C-A3BC-333227A913F7}" presName="iconBgRect" presStyleLbl="bgShp" presStyleIdx="3" presStyleCnt="4"/>
      <dgm:spPr/>
    </dgm:pt>
    <dgm:pt modelId="{F23698AD-026F-47FA-B848-DB7F80CDB2FA}" type="pres">
      <dgm:prSet presAssocID="{61E3C9AA-FCD4-433C-A3BC-333227A913F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5C11E6AF-A769-4C45-924D-301BDDC3BF09}" type="pres">
      <dgm:prSet presAssocID="{61E3C9AA-FCD4-433C-A3BC-333227A913F7}" presName="spaceRect" presStyleCnt="0"/>
      <dgm:spPr/>
    </dgm:pt>
    <dgm:pt modelId="{F93B4568-D1F7-4F9E-8705-E57C66763419}" type="pres">
      <dgm:prSet presAssocID="{61E3C9AA-FCD4-433C-A3BC-333227A913F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AA64E10-566C-497C-9739-905148783AFB}" type="presOf" srcId="{16E49C14-9989-495B-9316-DBAB4124544E}" destId="{D7C73CC5-F7EC-4804-A328-1C8DF1F9F5A2}" srcOrd="0" destOrd="0" presId="urn:microsoft.com/office/officeart/2018/2/layout/IconCircleList"/>
    <dgm:cxn modelId="{1D100921-E545-42E2-A80C-AE43FDD6B64F}" srcId="{A3B51BFD-7804-49B3-817E-F1158C7111F7}" destId="{0775745F-F0DF-40F9-A2C3-280E194FCF08}" srcOrd="1" destOrd="0" parTransId="{511E2ED8-180F-4F9D-85FF-728C25280D99}" sibTransId="{390722FC-18B8-4C32-80F9-43525A78A0EB}"/>
    <dgm:cxn modelId="{490F7F41-8AE2-4C93-BA87-228DB72D455B}" srcId="{A3B51BFD-7804-49B3-817E-F1158C7111F7}" destId="{A06AFD20-5B1E-4F62-92AD-47ED17F51662}" srcOrd="0" destOrd="0" parTransId="{A8DD9AEA-0AA5-4C65-8A7A-EA7538B75535}" sibTransId="{2BA2E35F-785E-49E5-B43C-967A2E2950F0}"/>
    <dgm:cxn modelId="{33E07A50-A06D-41A5-B37C-E7AB96877241}" srcId="{A3B51BFD-7804-49B3-817E-F1158C7111F7}" destId="{F265A8C5-EABE-4E3D-8A20-91230E0BB236}" srcOrd="2" destOrd="0" parTransId="{7CD31248-C7D3-4914-BEFF-792B10E72034}" sibTransId="{16E49C14-9989-495B-9316-DBAB4124544E}"/>
    <dgm:cxn modelId="{158ED651-2E2A-4031-BE6C-9A53DB36B41D}" type="presOf" srcId="{61E3C9AA-FCD4-433C-A3BC-333227A913F7}" destId="{F93B4568-D1F7-4F9E-8705-E57C66763419}" srcOrd="0" destOrd="0" presId="urn:microsoft.com/office/officeart/2018/2/layout/IconCircleList"/>
    <dgm:cxn modelId="{A71AC95F-031D-4604-AD8F-64E4AA294CE0}" type="presOf" srcId="{390722FC-18B8-4C32-80F9-43525A78A0EB}" destId="{A07043E9-4E82-4E43-8F0D-AAB6B35E8CE7}" srcOrd="0" destOrd="0" presId="urn:microsoft.com/office/officeart/2018/2/layout/IconCircleList"/>
    <dgm:cxn modelId="{E63C6A77-9F4B-496B-A18C-5B8C32149D43}" type="presOf" srcId="{A06AFD20-5B1E-4F62-92AD-47ED17F51662}" destId="{BB4FB65D-73B8-44F3-A731-D8DBA02D7AC8}" srcOrd="0" destOrd="0" presId="urn:microsoft.com/office/officeart/2018/2/layout/IconCircleList"/>
    <dgm:cxn modelId="{73467598-5434-4186-AE3C-876F7E150B3E}" type="presOf" srcId="{A3B51BFD-7804-49B3-817E-F1158C7111F7}" destId="{C69838D4-C572-4551-88BD-7ABB42810F4F}" srcOrd="0" destOrd="0" presId="urn:microsoft.com/office/officeart/2018/2/layout/IconCircleList"/>
    <dgm:cxn modelId="{882A769F-EF28-4B76-B0AB-A29A6EDEB20C}" srcId="{A3B51BFD-7804-49B3-817E-F1158C7111F7}" destId="{61E3C9AA-FCD4-433C-A3BC-333227A913F7}" srcOrd="3" destOrd="0" parTransId="{2EF43FFA-48F8-4D19-842A-108A14868D26}" sibTransId="{010CA843-F098-4E0C-AEEE-DF1806F26046}"/>
    <dgm:cxn modelId="{8EF9E6B8-A6A1-4BF7-B55F-C957045B1A5D}" type="presOf" srcId="{2BA2E35F-785E-49E5-B43C-967A2E2950F0}" destId="{D44905F4-6638-4563-AD3C-F9F900D3AFF2}" srcOrd="0" destOrd="0" presId="urn:microsoft.com/office/officeart/2018/2/layout/IconCircleList"/>
    <dgm:cxn modelId="{9B8FCCF0-4861-4E82-8BF2-B22A5EB444CB}" type="presOf" srcId="{0775745F-F0DF-40F9-A2C3-280E194FCF08}" destId="{AD8D2283-2B87-43BC-9A3C-8FC89A22D792}" srcOrd="0" destOrd="0" presId="urn:microsoft.com/office/officeart/2018/2/layout/IconCircleList"/>
    <dgm:cxn modelId="{7329C5FC-7042-4FD3-B2EF-3F593F956769}" type="presOf" srcId="{F265A8C5-EABE-4E3D-8A20-91230E0BB236}" destId="{F9E32DFC-8C2F-4D0F-920E-C7BBF31E5C00}" srcOrd="0" destOrd="0" presId="urn:microsoft.com/office/officeart/2018/2/layout/IconCircleList"/>
    <dgm:cxn modelId="{0232A48F-39FB-441B-85EE-3C1269E02DF9}" type="presParOf" srcId="{C69838D4-C572-4551-88BD-7ABB42810F4F}" destId="{406A3F44-ACC0-4636-8BDA-86D7623311D2}" srcOrd="0" destOrd="0" presId="urn:microsoft.com/office/officeart/2018/2/layout/IconCircleList"/>
    <dgm:cxn modelId="{401CFBC8-6B14-4751-AD13-93E10125296D}" type="presParOf" srcId="{406A3F44-ACC0-4636-8BDA-86D7623311D2}" destId="{B969173F-1E86-4AE5-BF30-FE84D633B9F8}" srcOrd="0" destOrd="0" presId="urn:microsoft.com/office/officeart/2018/2/layout/IconCircleList"/>
    <dgm:cxn modelId="{9D1B5B6A-1EE6-48AE-A126-13F5A47B8189}" type="presParOf" srcId="{B969173F-1E86-4AE5-BF30-FE84D633B9F8}" destId="{1636E91B-931C-497D-947C-3C4FD3273FD7}" srcOrd="0" destOrd="0" presId="urn:microsoft.com/office/officeart/2018/2/layout/IconCircleList"/>
    <dgm:cxn modelId="{D0F363CE-23B1-483A-8860-B16C4645D23A}" type="presParOf" srcId="{B969173F-1E86-4AE5-BF30-FE84D633B9F8}" destId="{96EBCC9E-F0D4-48C0-A74B-CAC1CF7DC375}" srcOrd="1" destOrd="0" presId="urn:microsoft.com/office/officeart/2018/2/layout/IconCircleList"/>
    <dgm:cxn modelId="{DC93D928-785A-46BB-B172-5B0DD1C73F9E}" type="presParOf" srcId="{B969173F-1E86-4AE5-BF30-FE84D633B9F8}" destId="{E5FAE410-EFEF-4CB7-8B77-B6E6C3D7CEBC}" srcOrd="2" destOrd="0" presId="urn:microsoft.com/office/officeart/2018/2/layout/IconCircleList"/>
    <dgm:cxn modelId="{35093EC1-20F5-40B1-AF2D-56EF8A749BF8}" type="presParOf" srcId="{B969173F-1E86-4AE5-BF30-FE84D633B9F8}" destId="{BB4FB65D-73B8-44F3-A731-D8DBA02D7AC8}" srcOrd="3" destOrd="0" presId="urn:microsoft.com/office/officeart/2018/2/layout/IconCircleList"/>
    <dgm:cxn modelId="{0ED7D72B-62AD-4F4F-BBC6-7CD9CF516A8A}" type="presParOf" srcId="{406A3F44-ACC0-4636-8BDA-86D7623311D2}" destId="{D44905F4-6638-4563-AD3C-F9F900D3AFF2}" srcOrd="1" destOrd="0" presId="urn:microsoft.com/office/officeart/2018/2/layout/IconCircleList"/>
    <dgm:cxn modelId="{3E009BF8-8BC7-4D9E-AC81-66E220436400}" type="presParOf" srcId="{406A3F44-ACC0-4636-8BDA-86D7623311D2}" destId="{2B06F340-E662-4B8C-BECF-F21553763A0B}" srcOrd="2" destOrd="0" presId="urn:microsoft.com/office/officeart/2018/2/layout/IconCircleList"/>
    <dgm:cxn modelId="{45C5BB5A-4771-4E80-86CA-E4B65E4F3194}" type="presParOf" srcId="{2B06F340-E662-4B8C-BECF-F21553763A0B}" destId="{77FF9C91-00CA-42ED-AEBA-506599CE3EB1}" srcOrd="0" destOrd="0" presId="urn:microsoft.com/office/officeart/2018/2/layout/IconCircleList"/>
    <dgm:cxn modelId="{3E80AC65-9EDD-4B36-8DFE-EFF5887D324A}" type="presParOf" srcId="{2B06F340-E662-4B8C-BECF-F21553763A0B}" destId="{3F667028-F577-4493-B123-34EA558ADA3A}" srcOrd="1" destOrd="0" presId="urn:microsoft.com/office/officeart/2018/2/layout/IconCircleList"/>
    <dgm:cxn modelId="{39E874F3-70C2-4A9B-81A3-6806FA974D4C}" type="presParOf" srcId="{2B06F340-E662-4B8C-BECF-F21553763A0B}" destId="{71179AE3-9619-4CBF-957B-6B74D5BB4655}" srcOrd="2" destOrd="0" presId="urn:microsoft.com/office/officeart/2018/2/layout/IconCircleList"/>
    <dgm:cxn modelId="{F0D4FA70-1C3C-418D-8D53-321363F0182E}" type="presParOf" srcId="{2B06F340-E662-4B8C-BECF-F21553763A0B}" destId="{AD8D2283-2B87-43BC-9A3C-8FC89A22D792}" srcOrd="3" destOrd="0" presId="urn:microsoft.com/office/officeart/2018/2/layout/IconCircleList"/>
    <dgm:cxn modelId="{AEA53298-0862-41CC-933C-4E41ECAED9DC}" type="presParOf" srcId="{406A3F44-ACC0-4636-8BDA-86D7623311D2}" destId="{A07043E9-4E82-4E43-8F0D-AAB6B35E8CE7}" srcOrd="3" destOrd="0" presId="urn:microsoft.com/office/officeart/2018/2/layout/IconCircleList"/>
    <dgm:cxn modelId="{B728E9B6-C79C-43CA-8DDB-6DF0A5045BDA}" type="presParOf" srcId="{406A3F44-ACC0-4636-8BDA-86D7623311D2}" destId="{070EA694-DEA7-4E0A-AA3D-DF33199031E7}" srcOrd="4" destOrd="0" presId="urn:microsoft.com/office/officeart/2018/2/layout/IconCircleList"/>
    <dgm:cxn modelId="{1CF5FFC8-CA5A-462D-B6E9-2D67A3ADED17}" type="presParOf" srcId="{070EA694-DEA7-4E0A-AA3D-DF33199031E7}" destId="{2D6EAFA9-D7C4-4361-A4EC-E9BF7311779D}" srcOrd="0" destOrd="0" presId="urn:microsoft.com/office/officeart/2018/2/layout/IconCircleList"/>
    <dgm:cxn modelId="{42DB8BE1-6D75-4DA1-B532-02D6B204B689}" type="presParOf" srcId="{070EA694-DEA7-4E0A-AA3D-DF33199031E7}" destId="{E3FF279B-C158-4FF6-92B2-59BAF8DEF8CF}" srcOrd="1" destOrd="0" presId="urn:microsoft.com/office/officeart/2018/2/layout/IconCircleList"/>
    <dgm:cxn modelId="{30C79947-808D-4085-BB96-64D7D3CB6288}" type="presParOf" srcId="{070EA694-DEA7-4E0A-AA3D-DF33199031E7}" destId="{37AC3D5A-36DE-40AC-A9F3-6F7F79CCC113}" srcOrd="2" destOrd="0" presId="urn:microsoft.com/office/officeart/2018/2/layout/IconCircleList"/>
    <dgm:cxn modelId="{D00F0568-F94E-4B68-866A-8A74123E4A85}" type="presParOf" srcId="{070EA694-DEA7-4E0A-AA3D-DF33199031E7}" destId="{F9E32DFC-8C2F-4D0F-920E-C7BBF31E5C00}" srcOrd="3" destOrd="0" presId="urn:microsoft.com/office/officeart/2018/2/layout/IconCircleList"/>
    <dgm:cxn modelId="{4DF608B1-07BA-4EDD-97B7-1C4E6A1ED578}" type="presParOf" srcId="{406A3F44-ACC0-4636-8BDA-86D7623311D2}" destId="{D7C73CC5-F7EC-4804-A328-1C8DF1F9F5A2}" srcOrd="5" destOrd="0" presId="urn:microsoft.com/office/officeart/2018/2/layout/IconCircleList"/>
    <dgm:cxn modelId="{735654D0-B825-437E-8330-92341946C0BF}" type="presParOf" srcId="{406A3F44-ACC0-4636-8BDA-86D7623311D2}" destId="{76E331A7-2286-44FB-927C-956D3BD2EA9C}" srcOrd="6" destOrd="0" presId="urn:microsoft.com/office/officeart/2018/2/layout/IconCircleList"/>
    <dgm:cxn modelId="{07C2258F-D2C5-4D7B-A3EB-60524BAA51C2}" type="presParOf" srcId="{76E331A7-2286-44FB-927C-956D3BD2EA9C}" destId="{4953CBE9-9FC7-4532-B49E-5BB855593754}" srcOrd="0" destOrd="0" presId="urn:microsoft.com/office/officeart/2018/2/layout/IconCircleList"/>
    <dgm:cxn modelId="{88F43645-8EEF-4AA1-BCDA-0417AD82E4F0}" type="presParOf" srcId="{76E331A7-2286-44FB-927C-956D3BD2EA9C}" destId="{F23698AD-026F-47FA-B848-DB7F80CDB2FA}" srcOrd="1" destOrd="0" presId="urn:microsoft.com/office/officeart/2018/2/layout/IconCircleList"/>
    <dgm:cxn modelId="{51094028-9DFF-4505-83CB-C16BE1145E85}" type="presParOf" srcId="{76E331A7-2286-44FB-927C-956D3BD2EA9C}" destId="{5C11E6AF-A769-4C45-924D-301BDDC3BF09}" srcOrd="2" destOrd="0" presId="urn:microsoft.com/office/officeart/2018/2/layout/IconCircleList"/>
    <dgm:cxn modelId="{C869A3F2-1C0F-4485-BD72-1C065C48FF11}" type="presParOf" srcId="{76E331A7-2286-44FB-927C-956D3BD2EA9C}" destId="{F93B4568-D1F7-4F9E-8705-E57C6676341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2342FD-F378-4913-B9CE-30AFCA55198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AFC841-1D00-43E8-8E72-C420BECBAA2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Vivian McCallum</a:t>
          </a:r>
        </a:p>
      </dgm:t>
    </dgm:pt>
    <dgm:pt modelId="{829B943C-8B90-468D-8626-A1C90E8DD9FE}" type="parTrans" cxnId="{F2028BFA-9187-4C7F-B511-C2295FE7E50C}">
      <dgm:prSet/>
      <dgm:spPr/>
      <dgm:t>
        <a:bodyPr/>
        <a:lstStyle/>
        <a:p>
          <a:endParaRPr lang="en-US"/>
        </a:p>
      </dgm:t>
    </dgm:pt>
    <dgm:pt modelId="{D4821E81-AED5-45F0-8A87-FDD22A70B315}" type="sibTrans" cxnId="{F2028BFA-9187-4C7F-B511-C2295FE7E50C}">
      <dgm:prSet/>
      <dgm:spPr/>
      <dgm:t>
        <a:bodyPr/>
        <a:lstStyle/>
        <a:p>
          <a:endParaRPr lang="en-US"/>
        </a:p>
      </dgm:t>
    </dgm:pt>
    <dgm:pt modelId="{9B98C629-BF6A-4581-9BDF-430227D6C9D2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Vivian.mccallum@case.edu</a:t>
          </a:r>
          <a:endParaRPr lang="en-US" dirty="0">
            <a:solidFill>
              <a:schemeClr val="tx1"/>
            </a:solidFill>
          </a:endParaRPr>
        </a:p>
      </dgm:t>
    </dgm:pt>
    <dgm:pt modelId="{5ED3E9E2-F148-4D35-834A-193F7521C8A8}" type="parTrans" cxnId="{2D6D1201-396B-4E45-88F9-F6451023FBFA}">
      <dgm:prSet/>
      <dgm:spPr/>
      <dgm:t>
        <a:bodyPr/>
        <a:lstStyle/>
        <a:p>
          <a:endParaRPr lang="en-US"/>
        </a:p>
      </dgm:t>
    </dgm:pt>
    <dgm:pt modelId="{4EAEDF71-B9D0-4B94-BDB8-916305D3C3F1}" type="sibTrans" cxnId="{2D6D1201-396B-4E45-88F9-F6451023FBFA}">
      <dgm:prSet/>
      <dgm:spPr/>
      <dgm:t>
        <a:bodyPr/>
        <a:lstStyle/>
        <a:p>
          <a:endParaRPr lang="en-US"/>
        </a:p>
      </dgm:t>
    </dgm:pt>
    <dgm:pt modelId="{75A28C8A-592A-49CB-8EC5-C765031BF12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Cleveland Health Sciences Library</a:t>
          </a:r>
        </a:p>
      </dgm:t>
    </dgm:pt>
    <dgm:pt modelId="{7AEC7CCB-080B-4467-ADEA-B27445B083E5}" type="parTrans" cxnId="{9B7ED269-7A05-48CF-B530-A4A3A0AE4D33}">
      <dgm:prSet/>
      <dgm:spPr/>
      <dgm:t>
        <a:bodyPr/>
        <a:lstStyle/>
        <a:p>
          <a:endParaRPr lang="en-US"/>
        </a:p>
      </dgm:t>
    </dgm:pt>
    <dgm:pt modelId="{ABF480D0-8222-436A-9E3B-1E3E8280BE59}" type="sibTrans" cxnId="{9B7ED269-7A05-48CF-B530-A4A3A0AE4D33}">
      <dgm:prSet/>
      <dgm:spPr/>
      <dgm:t>
        <a:bodyPr/>
        <a:lstStyle/>
        <a:p>
          <a:endParaRPr lang="en-US"/>
        </a:p>
      </dgm:t>
    </dgm:pt>
    <dgm:pt modelId="{D220BE74-BB59-4416-9B42-A95D55E5C41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368-3218</a:t>
          </a:r>
        </a:p>
      </dgm:t>
    </dgm:pt>
    <dgm:pt modelId="{36EDAF42-CACA-4F39-8618-DA52C304AA40}" type="parTrans" cxnId="{CEAD970C-0F86-46DB-864F-E51050AB146F}">
      <dgm:prSet/>
      <dgm:spPr/>
      <dgm:t>
        <a:bodyPr/>
        <a:lstStyle/>
        <a:p>
          <a:endParaRPr lang="en-US"/>
        </a:p>
      </dgm:t>
    </dgm:pt>
    <dgm:pt modelId="{086E502F-AED4-4330-A8E1-CC8D32BBBB0A}" type="sibTrans" cxnId="{CEAD970C-0F86-46DB-864F-E51050AB146F}">
      <dgm:prSet/>
      <dgm:spPr/>
      <dgm:t>
        <a:bodyPr/>
        <a:lstStyle/>
        <a:p>
          <a:endParaRPr lang="en-US"/>
        </a:p>
      </dgm:t>
    </dgm:pt>
    <dgm:pt modelId="{E245B245-12EB-47D2-A1F4-9B10985FB33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chslreference@case.edu</a:t>
          </a:r>
          <a:r>
            <a:rPr lang="en-US" dirty="0">
              <a:solidFill>
                <a:schemeClr val="tx1"/>
              </a:solidFill>
            </a:rPr>
            <a:t> </a:t>
          </a:r>
        </a:p>
      </dgm:t>
    </dgm:pt>
    <dgm:pt modelId="{5C0A0EC4-FDA9-48B9-978E-E741844A198D}" type="parTrans" cxnId="{EB48E9C0-A9B9-4F94-BD89-4ADC49F703CE}">
      <dgm:prSet/>
      <dgm:spPr/>
      <dgm:t>
        <a:bodyPr/>
        <a:lstStyle/>
        <a:p>
          <a:endParaRPr lang="en-US"/>
        </a:p>
      </dgm:t>
    </dgm:pt>
    <dgm:pt modelId="{7B4642C6-EF2B-4B09-B9BA-70BD4228A008}" type="sibTrans" cxnId="{EB48E9C0-A9B9-4F94-BD89-4ADC49F703CE}">
      <dgm:prSet/>
      <dgm:spPr/>
      <dgm:t>
        <a:bodyPr/>
        <a:lstStyle/>
        <a:p>
          <a:endParaRPr lang="en-US"/>
        </a:p>
      </dgm:t>
    </dgm:pt>
    <dgm:pt modelId="{C6AEE27C-CBE2-594D-9FE0-250A5215D615}" type="pres">
      <dgm:prSet presAssocID="{CD2342FD-F378-4913-B9CE-30AFCA551981}" presName="linear" presStyleCnt="0">
        <dgm:presLayoutVars>
          <dgm:animLvl val="lvl"/>
          <dgm:resizeHandles val="exact"/>
        </dgm:presLayoutVars>
      </dgm:prSet>
      <dgm:spPr/>
    </dgm:pt>
    <dgm:pt modelId="{46F74C6B-DF87-A14E-97BE-3F13567F8A4D}" type="pres">
      <dgm:prSet presAssocID="{06AFC841-1D00-43E8-8E72-C420BECBAA2E}" presName="parentText" presStyleLbl="node1" presStyleIdx="0" presStyleCnt="5" custLinFactNeighborY="-31498">
        <dgm:presLayoutVars>
          <dgm:chMax val="0"/>
          <dgm:bulletEnabled val="1"/>
        </dgm:presLayoutVars>
      </dgm:prSet>
      <dgm:spPr/>
    </dgm:pt>
    <dgm:pt modelId="{17A08F62-C3D8-154F-925A-A670B68870AD}" type="pres">
      <dgm:prSet presAssocID="{D4821E81-AED5-45F0-8A87-FDD22A70B315}" presName="spacer" presStyleCnt="0"/>
      <dgm:spPr/>
    </dgm:pt>
    <dgm:pt modelId="{52293F56-9A0D-AB42-8800-F2AB74C12E72}" type="pres">
      <dgm:prSet presAssocID="{9B98C629-BF6A-4581-9BDF-430227D6C9D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32D0473-EFDA-F143-A5C1-7FBB26D583CE}" type="pres">
      <dgm:prSet presAssocID="{4EAEDF71-B9D0-4B94-BDB8-916305D3C3F1}" presName="spacer" presStyleCnt="0"/>
      <dgm:spPr/>
    </dgm:pt>
    <dgm:pt modelId="{E9348A75-7AEE-5C4A-9189-4AEF75753A99}" type="pres">
      <dgm:prSet presAssocID="{75A28C8A-592A-49CB-8EC5-C765031BF12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2B5EBF-7869-EC42-A2CE-59835E9DA670}" type="pres">
      <dgm:prSet presAssocID="{ABF480D0-8222-436A-9E3B-1E3E8280BE59}" presName="spacer" presStyleCnt="0"/>
      <dgm:spPr/>
    </dgm:pt>
    <dgm:pt modelId="{1C1369B1-A84C-9349-A070-C2A06AA7F7DB}" type="pres">
      <dgm:prSet presAssocID="{D220BE74-BB59-4416-9B42-A95D55E5C41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980BFBB-19D8-6E44-8B81-FE12CE811224}" type="pres">
      <dgm:prSet presAssocID="{086E502F-AED4-4330-A8E1-CC8D32BBBB0A}" presName="spacer" presStyleCnt="0"/>
      <dgm:spPr/>
    </dgm:pt>
    <dgm:pt modelId="{8FED5596-7B23-7F48-A32F-45ECD1FFCBAD}" type="pres">
      <dgm:prSet presAssocID="{E245B245-12EB-47D2-A1F4-9B10985FB33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D6D1201-396B-4E45-88F9-F6451023FBFA}" srcId="{CD2342FD-F378-4913-B9CE-30AFCA551981}" destId="{9B98C629-BF6A-4581-9BDF-430227D6C9D2}" srcOrd="1" destOrd="0" parTransId="{5ED3E9E2-F148-4D35-834A-193F7521C8A8}" sibTransId="{4EAEDF71-B9D0-4B94-BDB8-916305D3C3F1}"/>
    <dgm:cxn modelId="{CEAD970C-0F86-46DB-864F-E51050AB146F}" srcId="{CD2342FD-F378-4913-B9CE-30AFCA551981}" destId="{D220BE74-BB59-4416-9B42-A95D55E5C415}" srcOrd="3" destOrd="0" parTransId="{36EDAF42-CACA-4F39-8618-DA52C304AA40}" sibTransId="{086E502F-AED4-4330-A8E1-CC8D32BBBB0A}"/>
    <dgm:cxn modelId="{9B7ED269-7A05-48CF-B530-A4A3A0AE4D33}" srcId="{CD2342FD-F378-4913-B9CE-30AFCA551981}" destId="{75A28C8A-592A-49CB-8EC5-C765031BF12C}" srcOrd="2" destOrd="0" parTransId="{7AEC7CCB-080B-4467-ADEA-B27445B083E5}" sibTransId="{ABF480D0-8222-436A-9E3B-1E3E8280BE59}"/>
    <dgm:cxn modelId="{B2412178-457D-444C-A39A-F10AC6E2EF37}" type="presOf" srcId="{E245B245-12EB-47D2-A1F4-9B10985FB33D}" destId="{8FED5596-7B23-7F48-A32F-45ECD1FFCBAD}" srcOrd="0" destOrd="0" presId="urn:microsoft.com/office/officeart/2005/8/layout/vList2"/>
    <dgm:cxn modelId="{30334291-1E16-654D-AD50-C11D94D25E0D}" type="presOf" srcId="{CD2342FD-F378-4913-B9CE-30AFCA551981}" destId="{C6AEE27C-CBE2-594D-9FE0-250A5215D615}" srcOrd="0" destOrd="0" presId="urn:microsoft.com/office/officeart/2005/8/layout/vList2"/>
    <dgm:cxn modelId="{8DD4E8AC-09C4-1246-A754-C281FA738A46}" type="presOf" srcId="{9B98C629-BF6A-4581-9BDF-430227D6C9D2}" destId="{52293F56-9A0D-AB42-8800-F2AB74C12E72}" srcOrd="0" destOrd="0" presId="urn:microsoft.com/office/officeart/2005/8/layout/vList2"/>
    <dgm:cxn modelId="{274AD2BB-7B87-B141-B6F2-448A65C93BBC}" type="presOf" srcId="{75A28C8A-592A-49CB-8EC5-C765031BF12C}" destId="{E9348A75-7AEE-5C4A-9189-4AEF75753A99}" srcOrd="0" destOrd="0" presId="urn:microsoft.com/office/officeart/2005/8/layout/vList2"/>
    <dgm:cxn modelId="{EB48E9C0-A9B9-4F94-BD89-4ADC49F703CE}" srcId="{CD2342FD-F378-4913-B9CE-30AFCA551981}" destId="{E245B245-12EB-47D2-A1F4-9B10985FB33D}" srcOrd="4" destOrd="0" parTransId="{5C0A0EC4-FDA9-48B9-978E-E741844A198D}" sibTransId="{7B4642C6-EF2B-4B09-B9BA-70BD4228A008}"/>
    <dgm:cxn modelId="{F42E46D9-2F3B-7347-8ABC-B438137FFB8A}" type="presOf" srcId="{D220BE74-BB59-4416-9B42-A95D55E5C415}" destId="{1C1369B1-A84C-9349-A070-C2A06AA7F7DB}" srcOrd="0" destOrd="0" presId="urn:microsoft.com/office/officeart/2005/8/layout/vList2"/>
    <dgm:cxn modelId="{4C4F4EEF-EBEB-FB49-9D50-0D7A492F41DD}" type="presOf" srcId="{06AFC841-1D00-43E8-8E72-C420BECBAA2E}" destId="{46F74C6B-DF87-A14E-97BE-3F13567F8A4D}" srcOrd="0" destOrd="0" presId="urn:microsoft.com/office/officeart/2005/8/layout/vList2"/>
    <dgm:cxn modelId="{F2028BFA-9187-4C7F-B511-C2295FE7E50C}" srcId="{CD2342FD-F378-4913-B9CE-30AFCA551981}" destId="{06AFC841-1D00-43E8-8E72-C420BECBAA2E}" srcOrd="0" destOrd="0" parTransId="{829B943C-8B90-468D-8626-A1C90E8DD9FE}" sibTransId="{D4821E81-AED5-45F0-8A87-FDD22A70B315}"/>
    <dgm:cxn modelId="{18CA064C-0821-9F49-8C6A-D156C4FE6556}" type="presParOf" srcId="{C6AEE27C-CBE2-594D-9FE0-250A5215D615}" destId="{46F74C6B-DF87-A14E-97BE-3F13567F8A4D}" srcOrd="0" destOrd="0" presId="urn:microsoft.com/office/officeart/2005/8/layout/vList2"/>
    <dgm:cxn modelId="{95FB2C6E-8415-EC49-82D1-0B582EF2EFCE}" type="presParOf" srcId="{C6AEE27C-CBE2-594D-9FE0-250A5215D615}" destId="{17A08F62-C3D8-154F-925A-A670B68870AD}" srcOrd="1" destOrd="0" presId="urn:microsoft.com/office/officeart/2005/8/layout/vList2"/>
    <dgm:cxn modelId="{C6DA409C-36A7-8942-A709-BC5B69E60493}" type="presParOf" srcId="{C6AEE27C-CBE2-594D-9FE0-250A5215D615}" destId="{52293F56-9A0D-AB42-8800-F2AB74C12E72}" srcOrd="2" destOrd="0" presId="urn:microsoft.com/office/officeart/2005/8/layout/vList2"/>
    <dgm:cxn modelId="{88622721-D5FC-1748-82DA-ED31991F4139}" type="presParOf" srcId="{C6AEE27C-CBE2-594D-9FE0-250A5215D615}" destId="{732D0473-EFDA-F143-A5C1-7FBB26D583CE}" srcOrd="3" destOrd="0" presId="urn:microsoft.com/office/officeart/2005/8/layout/vList2"/>
    <dgm:cxn modelId="{2C887391-0B51-CF43-807E-72A601A77BF5}" type="presParOf" srcId="{C6AEE27C-CBE2-594D-9FE0-250A5215D615}" destId="{E9348A75-7AEE-5C4A-9189-4AEF75753A99}" srcOrd="4" destOrd="0" presId="urn:microsoft.com/office/officeart/2005/8/layout/vList2"/>
    <dgm:cxn modelId="{AFF26315-1079-084E-B0AE-A1E7A2022684}" type="presParOf" srcId="{C6AEE27C-CBE2-594D-9FE0-250A5215D615}" destId="{322B5EBF-7869-EC42-A2CE-59835E9DA670}" srcOrd="5" destOrd="0" presId="urn:microsoft.com/office/officeart/2005/8/layout/vList2"/>
    <dgm:cxn modelId="{8B407122-DB4A-3B4F-A8D3-5B9A76F5B437}" type="presParOf" srcId="{C6AEE27C-CBE2-594D-9FE0-250A5215D615}" destId="{1C1369B1-A84C-9349-A070-C2A06AA7F7DB}" srcOrd="6" destOrd="0" presId="urn:microsoft.com/office/officeart/2005/8/layout/vList2"/>
    <dgm:cxn modelId="{7399ACB6-2684-AD4D-B055-4C38D97E65C9}" type="presParOf" srcId="{C6AEE27C-CBE2-594D-9FE0-250A5215D615}" destId="{9980BFBB-19D8-6E44-8B81-FE12CE811224}" srcOrd="7" destOrd="0" presId="urn:microsoft.com/office/officeart/2005/8/layout/vList2"/>
    <dgm:cxn modelId="{D85BCFE7-AE8C-D243-ABCA-835AC817D300}" type="presParOf" srcId="{C6AEE27C-CBE2-594D-9FE0-250A5215D615}" destId="{8FED5596-7B23-7F48-A32F-45ECD1FFCBA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CE898-0E44-46CE-8BD9-433B95932CA9}">
      <dsp:nvSpPr>
        <dsp:cNvPr id="0" name=""/>
        <dsp:cNvSpPr/>
      </dsp:nvSpPr>
      <dsp:spPr>
        <a:xfrm>
          <a:off x="0" y="638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7F5F3-8C31-4849-A00B-889820DE7D60}">
      <dsp:nvSpPr>
        <dsp:cNvPr id="0" name=""/>
        <dsp:cNvSpPr/>
      </dsp:nvSpPr>
      <dsp:spPr>
        <a:xfrm>
          <a:off x="451973" y="336816"/>
          <a:ext cx="821769" cy="821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0A33C-C602-47FA-907F-7DB88162C447}">
      <dsp:nvSpPr>
        <dsp:cNvPr id="0" name=""/>
        <dsp:cNvSpPr/>
      </dsp:nvSpPr>
      <dsp:spPr>
        <a:xfrm>
          <a:off x="1725715" y="638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PubMed has powerful algorithms and functions at work in the background.</a:t>
          </a:r>
        </a:p>
      </dsp:txBody>
      <dsp:txXfrm>
        <a:off x="1725715" y="638"/>
        <a:ext cx="4180465" cy="1494125"/>
      </dsp:txXfrm>
    </dsp:sp>
    <dsp:sp modelId="{97452902-01D7-427B-83E3-90955206F193}">
      <dsp:nvSpPr>
        <dsp:cNvPr id="0" name=""/>
        <dsp:cNvSpPr/>
      </dsp:nvSpPr>
      <dsp:spPr>
        <a:xfrm>
          <a:off x="0" y="1868296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544EB-426C-4EEA-9949-61603B0F0DE6}">
      <dsp:nvSpPr>
        <dsp:cNvPr id="0" name=""/>
        <dsp:cNvSpPr/>
      </dsp:nvSpPr>
      <dsp:spPr>
        <a:xfrm>
          <a:off x="451973" y="2204474"/>
          <a:ext cx="821769" cy="821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A177C-2338-42BE-9C03-B0535DFC9BAF}">
      <dsp:nvSpPr>
        <dsp:cNvPr id="0" name=""/>
        <dsp:cNvSpPr/>
      </dsp:nvSpPr>
      <dsp:spPr>
        <a:xfrm>
          <a:off x="1725715" y="1868296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One function is called the </a:t>
          </a:r>
          <a:r>
            <a:rPr lang="en-US" sz="1600" b="1" kern="1200" dirty="0"/>
            <a:t>author format</a:t>
          </a:r>
          <a:r>
            <a:rPr lang="en-US" sz="1600" kern="1200" dirty="0"/>
            <a:t>, which is a word with one or two letters after it. Any time the database recognizes this format, the function kicks in. </a:t>
          </a:r>
        </a:p>
      </dsp:txBody>
      <dsp:txXfrm>
        <a:off x="1725715" y="1868296"/>
        <a:ext cx="4180465" cy="1494125"/>
      </dsp:txXfrm>
    </dsp:sp>
    <dsp:sp modelId="{B2884391-812A-4CE9-B638-9B8E83333D4F}">
      <dsp:nvSpPr>
        <dsp:cNvPr id="0" name=""/>
        <dsp:cNvSpPr/>
      </dsp:nvSpPr>
      <dsp:spPr>
        <a:xfrm>
          <a:off x="0" y="3735953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D7734-F42C-401B-BA69-C8211DE60B96}">
      <dsp:nvSpPr>
        <dsp:cNvPr id="0" name=""/>
        <dsp:cNvSpPr/>
      </dsp:nvSpPr>
      <dsp:spPr>
        <a:xfrm>
          <a:off x="451973" y="4072131"/>
          <a:ext cx="821769" cy="821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B4F71-AA09-414E-86AC-705B2E54992F}">
      <dsp:nvSpPr>
        <dsp:cNvPr id="0" name=""/>
        <dsp:cNvSpPr/>
      </dsp:nvSpPr>
      <dsp:spPr>
        <a:xfrm>
          <a:off x="1725715" y="3735953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So, how to we find articles about brain CT’s? </a:t>
          </a:r>
        </a:p>
      </dsp:txBody>
      <dsp:txXfrm>
        <a:off x="1725715" y="3735953"/>
        <a:ext cx="4180465" cy="1494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6E91B-931C-497D-947C-3C4FD3273FD7}">
      <dsp:nvSpPr>
        <dsp:cNvPr id="0" name=""/>
        <dsp:cNvSpPr/>
      </dsp:nvSpPr>
      <dsp:spPr>
        <a:xfrm>
          <a:off x="286744" y="1916"/>
          <a:ext cx="1374319" cy="13743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BCC9E-F0D4-48C0-A74B-CAC1CF7DC375}">
      <dsp:nvSpPr>
        <dsp:cNvPr id="0" name=""/>
        <dsp:cNvSpPr/>
      </dsp:nvSpPr>
      <dsp:spPr>
        <a:xfrm>
          <a:off x="575351" y="290524"/>
          <a:ext cx="797105" cy="7971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FB65D-73B8-44F3-A731-D8DBA02D7AC8}">
      <dsp:nvSpPr>
        <dsp:cNvPr id="0" name=""/>
        <dsp:cNvSpPr/>
      </dsp:nvSpPr>
      <dsp:spPr>
        <a:xfrm>
          <a:off x="1955561" y="1916"/>
          <a:ext cx="3239468" cy="1374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MeSH is a controlled language index. </a:t>
          </a:r>
        </a:p>
      </dsp:txBody>
      <dsp:txXfrm>
        <a:off x="1955561" y="1916"/>
        <a:ext cx="3239468" cy="1374319"/>
      </dsp:txXfrm>
    </dsp:sp>
    <dsp:sp modelId="{77FF9C91-00CA-42ED-AEBA-506599CE3EB1}">
      <dsp:nvSpPr>
        <dsp:cNvPr id="0" name=""/>
        <dsp:cNvSpPr/>
      </dsp:nvSpPr>
      <dsp:spPr>
        <a:xfrm>
          <a:off x="5759482" y="1916"/>
          <a:ext cx="1374319" cy="13743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67028-F577-4493-B123-34EA558ADA3A}">
      <dsp:nvSpPr>
        <dsp:cNvPr id="0" name=""/>
        <dsp:cNvSpPr/>
      </dsp:nvSpPr>
      <dsp:spPr>
        <a:xfrm>
          <a:off x="6048089" y="290524"/>
          <a:ext cx="797105" cy="7971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D2283-2B87-43BC-9A3C-8FC89A22D792}">
      <dsp:nvSpPr>
        <dsp:cNvPr id="0" name=""/>
        <dsp:cNvSpPr/>
      </dsp:nvSpPr>
      <dsp:spPr>
        <a:xfrm>
          <a:off x="7428299" y="1916"/>
          <a:ext cx="3239468" cy="1374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MeSH stands for: </a:t>
          </a:r>
          <a:r>
            <a:rPr lang="en-US" sz="1700" u="sng" kern="1200"/>
            <a:t>Me</a:t>
          </a:r>
          <a:r>
            <a:rPr lang="en-US" sz="1700" kern="1200"/>
            <a:t>dical </a:t>
          </a:r>
          <a:r>
            <a:rPr lang="en-US" sz="1700" u="sng" kern="1200"/>
            <a:t>S</a:t>
          </a:r>
          <a:r>
            <a:rPr lang="en-US" sz="1700" kern="1200"/>
            <a:t>ubject </a:t>
          </a:r>
          <a:r>
            <a:rPr lang="en-US" sz="1700" u="sng" kern="1200"/>
            <a:t>H</a:t>
          </a:r>
          <a:r>
            <a:rPr lang="en-US" sz="1700" kern="1200"/>
            <a:t>eadings.</a:t>
          </a:r>
        </a:p>
      </dsp:txBody>
      <dsp:txXfrm>
        <a:off x="7428299" y="1916"/>
        <a:ext cx="3239468" cy="1374319"/>
      </dsp:txXfrm>
    </dsp:sp>
    <dsp:sp modelId="{2D6EAFA9-D7C4-4361-A4EC-E9BF7311779D}">
      <dsp:nvSpPr>
        <dsp:cNvPr id="0" name=""/>
        <dsp:cNvSpPr/>
      </dsp:nvSpPr>
      <dsp:spPr>
        <a:xfrm>
          <a:off x="286744" y="1939996"/>
          <a:ext cx="1374319" cy="13743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F279B-C158-4FF6-92B2-59BAF8DEF8CF}">
      <dsp:nvSpPr>
        <dsp:cNvPr id="0" name=""/>
        <dsp:cNvSpPr/>
      </dsp:nvSpPr>
      <dsp:spPr>
        <a:xfrm>
          <a:off x="575351" y="2228603"/>
          <a:ext cx="797105" cy="7971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32DFC-8C2F-4D0F-920E-C7BBF31E5C00}">
      <dsp:nvSpPr>
        <dsp:cNvPr id="0" name=""/>
        <dsp:cNvSpPr/>
      </dsp:nvSpPr>
      <dsp:spPr>
        <a:xfrm>
          <a:off x="1955561" y="1939996"/>
          <a:ext cx="3239468" cy="1374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It is a separate database which sits on top of PubMed. We use MeSH to search PubMed more efficiently. </a:t>
          </a:r>
        </a:p>
      </dsp:txBody>
      <dsp:txXfrm>
        <a:off x="1955561" y="1939996"/>
        <a:ext cx="3239468" cy="1374319"/>
      </dsp:txXfrm>
    </dsp:sp>
    <dsp:sp modelId="{4953CBE9-9FC7-4532-B49E-5BB855593754}">
      <dsp:nvSpPr>
        <dsp:cNvPr id="0" name=""/>
        <dsp:cNvSpPr/>
      </dsp:nvSpPr>
      <dsp:spPr>
        <a:xfrm>
          <a:off x="5759482" y="1939996"/>
          <a:ext cx="1374319" cy="13743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698AD-026F-47FA-B848-DB7F80CDB2FA}">
      <dsp:nvSpPr>
        <dsp:cNvPr id="0" name=""/>
        <dsp:cNvSpPr/>
      </dsp:nvSpPr>
      <dsp:spPr>
        <a:xfrm>
          <a:off x="6048089" y="2228603"/>
          <a:ext cx="797105" cy="7971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B4568-D1F7-4F9E-8705-E57C66763419}">
      <dsp:nvSpPr>
        <dsp:cNvPr id="0" name=""/>
        <dsp:cNvSpPr/>
      </dsp:nvSpPr>
      <dsp:spPr>
        <a:xfrm>
          <a:off x="7428299" y="1939996"/>
          <a:ext cx="3239468" cy="1374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It has historically been curated by subject specialists' indexers with PhD’s/MD’s, it is organic (changes as language changes), and carefully designed.</a:t>
          </a:r>
        </a:p>
      </dsp:txBody>
      <dsp:txXfrm>
        <a:off x="7428299" y="1939996"/>
        <a:ext cx="3239468" cy="1374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74C6B-DF87-A14E-97BE-3F13567F8A4D}">
      <dsp:nvSpPr>
        <dsp:cNvPr id="0" name=""/>
        <dsp:cNvSpPr/>
      </dsp:nvSpPr>
      <dsp:spPr>
        <a:xfrm>
          <a:off x="0" y="749729"/>
          <a:ext cx="5906181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Vivian McCallum</a:t>
          </a:r>
        </a:p>
      </dsp:txBody>
      <dsp:txXfrm>
        <a:off x="32784" y="782513"/>
        <a:ext cx="5840613" cy="606012"/>
      </dsp:txXfrm>
    </dsp:sp>
    <dsp:sp modelId="{52293F56-9A0D-AB42-8800-F2AB74C12E72}">
      <dsp:nvSpPr>
        <dsp:cNvPr id="0" name=""/>
        <dsp:cNvSpPr/>
      </dsp:nvSpPr>
      <dsp:spPr>
        <a:xfrm>
          <a:off x="0" y="1527349"/>
          <a:ext cx="5906181" cy="671580"/>
        </a:xfrm>
        <a:prstGeom prst="roundRect">
          <a:avLst/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</a:rPr>
            <a:t>Vivian.mccallum@case.edu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2784" y="1560133"/>
        <a:ext cx="5840613" cy="606012"/>
      </dsp:txXfrm>
    </dsp:sp>
    <dsp:sp modelId="{E9348A75-7AEE-5C4A-9189-4AEF75753A99}">
      <dsp:nvSpPr>
        <dsp:cNvPr id="0" name=""/>
        <dsp:cNvSpPr/>
      </dsp:nvSpPr>
      <dsp:spPr>
        <a:xfrm>
          <a:off x="0" y="2279569"/>
          <a:ext cx="5906181" cy="671580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Cleveland Health Sciences Library</a:t>
          </a:r>
        </a:p>
      </dsp:txBody>
      <dsp:txXfrm>
        <a:off x="32784" y="2312353"/>
        <a:ext cx="5840613" cy="606012"/>
      </dsp:txXfrm>
    </dsp:sp>
    <dsp:sp modelId="{1C1369B1-A84C-9349-A070-C2A06AA7F7DB}">
      <dsp:nvSpPr>
        <dsp:cNvPr id="0" name=""/>
        <dsp:cNvSpPr/>
      </dsp:nvSpPr>
      <dsp:spPr>
        <a:xfrm>
          <a:off x="0" y="3031789"/>
          <a:ext cx="5906181" cy="671580"/>
        </a:xfrm>
        <a:prstGeom prst="roundRect">
          <a:avLst/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368-3218</a:t>
          </a:r>
        </a:p>
      </dsp:txBody>
      <dsp:txXfrm>
        <a:off x="32784" y="3064573"/>
        <a:ext cx="5840613" cy="606012"/>
      </dsp:txXfrm>
    </dsp:sp>
    <dsp:sp modelId="{8FED5596-7B23-7F48-A32F-45ECD1FFCBAD}">
      <dsp:nvSpPr>
        <dsp:cNvPr id="0" name=""/>
        <dsp:cNvSpPr/>
      </dsp:nvSpPr>
      <dsp:spPr>
        <a:xfrm>
          <a:off x="0" y="3784009"/>
          <a:ext cx="5906181" cy="671580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chslreference@case.edu</a:t>
          </a:r>
          <a:r>
            <a:rPr lang="en-US" sz="2800" kern="1200" dirty="0">
              <a:solidFill>
                <a:schemeClr val="tx1"/>
              </a:solidFill>
            </a:rPr>
            <a:t> </a:t>
          </a:r>
        </a:p>
      </dsp:txBody>
      <dsp:txXfrm>
        <a:off x="32784" y="3816793"/>
        <a:ext cx="5840613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825D9B-14CB-2693-B144-52EA6393FA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CC8CA-F70A-2EA7-9A9F-55EF49846D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BD9B1-50B4-544C-843A-7A150510F6C2}" type="datetimeFigureOut">
              <a:rPr lang="en-US" smtClean="0"/>
              <a:t>9/28/22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9B9EE-1BA3-2FC7-9F56-8748589E8C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B8A7F-7CC1-8700-719B-A69BAD88A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E4524-5FA3-A84F-94AA-BC38D837D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85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6F4DA-C5C3-4195-96E7-C8A547ECBF40}" type="datetimeFigureOut">
              <a:rPr lang="en-US" smtClean="0"/>
              <a:t>9/28/22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54642-237D-4682-ADF6-BA4E3D97B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index.php/green-funne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n-flashlight-helmet-detective-308611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0674" y="2355458"/>
            <a:ext cx="5638799" cy="1630907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BioEthics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Seminar 2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Searching PubMed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8869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Vivian McCallum, MLS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September 28, 2022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092" y="803063"/>
            <a:ext cx="9213815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0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46423B-C340-4262-BB80-46040E2E1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22" y="2414330"/>
            <a:ext cx="11387273" cy="349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112" y="1311543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/>
              <a:t>Combining in the Advanced SB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5116" y="4163015"/>
            <a:ext cx="990600" cy="1614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9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7D68FE-765A-620D-E4A2-19739A9ED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09" y="2980266"/>
            <a:ext cx="10661391" cy="20917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C4A411-D564-6308-61DE-64DCD1B0DD70}"/>
              </a:ext>
            </a:extLst>
          </p:cNvPr>
          <p:cNvSpPr/>
          <p:nvPr/>
        </p:nvSpPr>
        <p:spPr>
          <a:xfrm>
            <a:off x="2641600" y="3958166"/>
            <a:ext cx="1143000" cy="3979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A0553-F4E5-277C-6029-0962798E18C3}"/>
              </a:ext>
            </a:extLst>
          </p:cNvPr>
          <p:cNvSpPr txBox="1">
            <a:spLocks/>
          </p:cNvSpPr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on the </a:t>
            </a:r>
            <a:r>
              <a:rPr lang="en-US" b="1" dirty="0"/>
              <a:t>three dots </a:t>
            </a:r>
            <a:r>
              <a:rPr lang="en-US" dirty="0"/>
              <a:t>next to the term you’d like to combine. Then click on </a:t>
            </a:r>
            <a:r>
              <a:rPr lang="en-US" b="1" dirty="0"/>
              <a:t>Add query. </a:t>
            </a:r>
            <a:r>
              <a:rPr lang="en-US" dirty="0"/>
              <a:t>This adds the term to the search builder (above).</a:t>
            </a:r>
          </a:p>
        </p:txBody>
      </p:sp>
    </p:spTree>
    <p:extLst>
      <p:ext uri="{BB962C8B-B14F-4D97-AF65-F5344CB8AC3E}">
        <p14:creationId xmlns:p14="http://schemas.microsoft.com/office/powerpoint/2010/main" val="1431496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0" y="990600"/>
            <a:ext cx="3582988" cy="659352"/>
          </a:xfrm>
        </p:spPr>
        <p:txBody>
          <a:bodyPr>
            <a:normAutofit fontScale="62500" lnSpcReduction="20000"/>
          </a:bodyPr>
          <a:lstStyle/>
          <a:p>
            <a:pPr marL="978408" lvl="3"/>
            <a:r>
              <a:rPr lang="en-US" dirty="0"/>
              <a:t>			</a:t>
            </a:r>
            <a:r>
              <a:rPr lang="en-US" sz="5200" dirty="0">
                <a:solidFill>
                  <a:schemeClr val="tx2"/>
                </a:solidFill>
              </a:rPr>
              <a:t>AND</a:t>
            </a:r>
          </a:p>
          <a:p>
            <a:pPr marL="1527048" lvl="5"/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905001"/>
            <a:ext cx="4040981" cy="2945875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6169026" y="995110"/>
            <a:ext cx="4041775" cy="654843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OR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04" y="1904423"/>
            <a:ext cx="4036026" cy="2946453"/>
          </a:xfrm>
        </p:spPr>
      </p:pic>
      <p:sp>
        <p:nvSpPr>
          <p:cNvPr id="2" name="Rectangle 1"/>
          <p:cNvSpPr/>
          <p:nvPr/>
        </p:nvSpPr>
        <p:spPr>
          <a:xfrm>
            <a:off x="1981200" y="5562601"/>
            <a:ext cx="8223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Combine subjects/concepts using AND or </a:t>
            </a:r>
            <a:r>
              <a:rPr lang="en-US" sz="2400" dirty="0" err="1"/>
              <a:t>OR</a:t>
            </a:r>
            <a:r>
              <a:rPr lang="en-US" sz="2400" dirty="0"/>
              <a:t> in all caps</a:t>
            </a:r>
          </a:p>
        </p:txBody>
      </p:sp>
    </p:spTree>
    <p:extLst>
      <p:ext uri="{BB962C8B-B14F-4D97-AF65-F5344CB8AC3E}">
        <p14:creationId xmlns:p14="http://schemas.microsoft.com/office/powerpoint/2010/main" val="77768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2F403C-8372-0032-F425-9B1FA90E0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29" y="2227877"/>
            <a:ext cx="11763941" cy="24022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3EC86E-8640-0AA3-F4D3-395D293329B8}"/>
              </a:ext>
            </a:extLst>
          </p:cNvPr>
          <p:cNvSpPr/>
          <p:nvPr/>
        </p:nvSpPr>
        <p:spPr>
          <a:xfrm>
            <a:off x="2243667" y="3310467"/>
            <a:ext cx="1202266" cy="279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D65EE5-1A11-364E-785F-7F9334213C2F}"/>
              </a:ext>
            </a:extLst>
          </p:cNvPr>
          <p:cNvSpPr txBox="1"/>
          <p:nvPr/>
        </p:nvSpPr>
        <p:spPr>
          <a:xfrm>
            <a:off x="2108200" y="736600"/>
            <a:ext cx="795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Connect terms for a </a:t>
            </a:r>
            <a:r>
              <a:rPr lang="en-US" sz="2400" dirty="0">
                <a:solidFill>
                  <a:srgbClr val="FF0000"/>
                </a:solidFill>
              </a:rPr>
              <a:t>single concept </a:t>
            </a:r>
            <a:r>
              <a:rPr lang="en-US" sz="2400" dirty="0"/>
              <a:t>(e.g. Milk) with </a:t>
            </a:r>
            <a:r>
              <a:rPr lang="en-US" sz="2400" dirty="0">
                <a:solidFill>
                  <a:srgbClr val="FF0000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89867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CE4206-C251-B703-B3E4-A01E6C823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26" y="386890"/>
            <a:ext cx="11298948" cy="5283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B311C0-2809-602F-0A3E-987694ABDFC4}"/>
              </a:ext>
            </a:extLst>
          </p:cNvPr>
          <p:cNvSpPr/>
          <p:nvPr/>
        </p:nvSpPr>
        <p:spPr>
          <a:xfrm>
            <a:off x="739178" y="982502"/>
            <a:ext cx="26924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BDB4F-04F2-422C-F324-4AAB80E54691}"/>
              </a:ext>
            </a:extLst>
          </p:cNvPr>
          <p:cNvSpPr/>
          <p:nvPr/>
        </p:nvSpPr>
        <p:spPr>
          <a:xfrm>
            <a:off x="10261601" y="914400"/>
            <a:ext cx="1303866" cy="7704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DBEB4-494C-26AB-4652-44F5A3C71722}"/>
              </a:ext>
            </a:extLst>
          </p:cNvPr>
          <p:cNvSpPr txBox="1"/>
          <p:nvPr/>
        </p:nvSpPr>
        <p:spPr>
          <a:xfrm>
            <a:off x="1560443" y="5804037"/>
            <a:ext cx="963101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Focus the results further by adding growth hormones to the search.  </a:t>
            </a:r>
          </a:p>
        </p:txBody>
      </p:sp>
    </p:spTree>
    <p:extLst>
      <p:ext uri="{BB962C8B-B14F-4D97-AF65-F5344CB8AC3E}">
        <p14:creationId xmlns:p14="http://schemas.microsoft.com/office/powerpoint/2010/main" val="1473309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0" y="990600"/>
            <a:ext cx="3582988" cy="659352"/>
          </a:xfrm>
        </p:spPr>
        <p:txBody>
          <a:bodyPr>
            <a:normAutofit fontScale="62500" lnSpcReduction="20000"/>
          </a:bodyPr>
          <a:lstStyle/>
          <a:p>
            <a:pPr marL="978408" lvl="3"/>
            <a:r>
              <a:rPr lang="en-US" dirty="0"/>
              <a:t>			</a:t>
            </a:r>
            <a:r>
              <a:rPr lang="en-US" sz="5200" dirty="0">
                <a:solidFill>
                  <a:schemeClr val="tx2"/>
                </a:solidFill>
              </a:rPr>
              <a:t>AND</a:t>
            </a:r>
          </a:p>
          <a:p>
            <a:pPr marL="1527048" lvl="5"/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905001"/>
            <a:ext cx="4040981" cy="2945875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6169026" y="995110"/>
            <a:ext cx="4041775" cy="654843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OR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04" y="1904423"/>
            <a:ext cx="4036026" cy="2946453"/>
          </a:xfrm>
        </p:spPr>
      </p:pic>
      <p:sp>
        <p:nvSpPr>
          <p:cNvPr id="2" name="Rectangle 1"/>
          <p:cNvSpPr/>
          <p:nvPr/>
        </p:nvSpPr>
        <p:spPr>
          <a:xfrm>
            <a:off x="1981200" y="5562601"/>
            <a:ext cx="8223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Combine subjects/concepts using AND or </a:t>
            </a:r>
            <a:r>
              <a:rPr lang="en-US" sz="2400" dirty="0" err="1"/>
              <a:t>OR</a:t>
            </a:r>
            <a:r>
              <a:rPr lang="en-US" sz="2400" dirty="0"/>
              <a:t> in all caps</a:t>
            </a:r>
          </a:p>
        </p:txBody>
      </p:sp>
    </p:spTree>
    <p:extLst>
      <p:ext uri="{BB962C8B-B14F-4D97-AF65-F5344CB8AC3E}">
        <p14:creationId xmlns:p14="http://schemas.microsoft.com/office/powerpoint/2010/main" val="4170243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2B2C6-3131-E333-27FE-83BB4FB18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33" y="654188"/>
            <a:ext cx="10507134" cy="55496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EDE36A-DDB2-D396-2D46-8BCF232C0D9C}"/>
              </a:ext>
            </a:extLst>
          </p:cNvPr>
          <p:cNvSpPr/>
          <p:nvPr/>
        </p:nvSpPr>
        <p:spPr>
          <a:xfrm>
            <a:off x="2590800" y="4047067"/>
            <a:ext cx="1524000" cy="55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082360-5084-CBC3-6ABD-CADE3A42BBDA}"/>
              </a:ext>
            </a:extLst>
          </p:cNvPr>
          <p:cNvSpPr txBox="1"/>
          <p:nvPr/>
        </p:nvSpPr>
        <p:spPr>
          <a:xfrm>
            <a:off x="3649134" y="2449122"/>
            <a:ext cx="557953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Combine multiple concepts with </a:t>
            </a:r>
            <a:r>
              <a:rPr lang="en-US" sz="2400" dirty="0">
                <a:solidFill>
                  <a:srgbClr val="FF0000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3995236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A56E20-A3D4-115D-7FB8-A8AE6D74D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04" y="1905000"/>
            <a:ext cx="11037410" cy="3073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27D381-CF63-1DFD-BC0E-28AF0E3F78B2}"/>
              </a:ext>
            </a:extLst>
          </p:cNvPr>
          <p:cNvSpPr/>
          <p:nvPr/>
        </p:nvSpPr>
        <p:spPr>
          <a:xfrm>
            <a:off x="10617200" y="1820333"/>
            <a:ext cx="1016000" cy="1244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0B1387-EB60-57C6-1BF3-21B9EA2EC1FF}"/>
              </a:ext>
            </a:extLst>
          </p:cNvPr>
          <p:cNvSpPr/>
          <p:nvPr/>
        </p:nvSpPr>
        <p:spPr>
          <a:xfrm>
            <a:off x="5588000" y="3517899"/>
            <a:ext cx="397933" cy="427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89DF1D-9893-4832-1E55-94B6CB824183}"/>
              </a:ext>
            </a:extLst>
          </p:cNvPr>
          <p:cNvSpPr/>
          <p:nvPr/>
        </p:nvSpPr>
        <p:spPr>
          <a:xfrm>
            <a:off x="7272867" y="2391831"/>
            <a:ext cx="550333" cy="520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96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DE9B99-ADEF-4DA4-A716-52D0A8BE5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20860D-8992-496E-BC22-8450E344B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" name="TextBox 2"/>
          <p:cNvSpPr txBox="1"/>
          <p:nvPr/>
        </p:nvSpPr>
        <p:spPr>
          <a:xfrm>
            <a:off x="983887" y="1185059"/>
            <a:ext cx="3491832" cy="4487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Keyword Searching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[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tiab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]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extBox 1"/>
          <p:cNvSpPr txBox="1"/>
          <p:nvPr/>
        </p:nvSpPr>
        <p:spPr>
          <a:xfrm>
            <a:off x="5925455" y="438912"/>
            <a:ext cx="5815584" cy="5980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9B11C8-8BCF-2D32-2E43-5563EB1CB03B}"/>
              </a:ext>
            </a:extLst>
          </p:cNvPr>
          <p:cNvSpPr txBox="1">
            <a:spLocks/>
          </p:cNvSpPr>
          <p:nvPr/>
        </p:nvSpPr>
        <p:spPr>
          <a:xfrm>
            <a:off x="5874705" y="438912"/>
            <a:ext cx="5866334" cy="624197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endParaRPr lang="en-US" sz="3200" dirty="0"/>
          </a:p>
          <a:p>
            <a:pPr algn="ctr"/>
            <a:r>
              <a:rPr lang="en-US" sz="3200" dirty="0"/>
              <a:t>Free searching is fast &amp; OK, </a:t>
            </a:r>
          </a:p>
          <a:p>
            <a:pPr algn="ctr"/>
            <a:r>
              <a:rPr lang="en-US" sz="3200" dirty="0"/>
              <a:t>but there are two better, more specific methods of searching.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One of those ways is Keyword Searching with [</a:t>
            </a:r>
            <a:r>
              <a:rPr lang="en-US" sz="3200" dirty="0" err="1"/>
              <a:t>tiab</a:t>
            </a:r>
            <a:r>
              <a:rPr lang="en-US" sz="3200" dirty="0"/>
              <a:t>]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5CF62F12-6864-19E0-2D69-60424531E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17957" y="2252391"/>
            <a:ext cx="3207705" cy="32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5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1A2A4E-0BB9-7416-8208-7EE721825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8157486" cy="6548852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76A4E209-D7DF-E405-1F62-EE9BB4C4C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204" y="6066183"/>
            <a:ext cx="6242249" cy="3231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This quick link takes you to PubMed </a:t>
            </a:r>
            <a:r>
              <a:rPr lang="en-US" altLang="en-US" sz="1500" dirty="0">
                <a:solidFill>
                  <a:srgbClr val="FF0000"/>
                </a:solidFill>
                <a:latin typeface="Calibri" panose="020F0502020204030204" pitchFamily="34" charset="0"/>
              </a:rPr>
              <a:t>to access full text licensed by the library.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1927A0-E9B6-FE28-E097-0C30795F6599}"/>
              </a:ext>
            </a:extLst>
          </p:cNvPr>
          <p:cNvCxnSpPr>
            <a:cxnSpLocks/>
          </p:cNvCxnSpPr>
          <p:nvPr/>
        </p:nvCxnSpPr>
        <p:spPr>
          <a:xfrm flipV="1">
            <a:off x="6679096" y="1211156"/>
            <a:ext cx="1769165" cy="46955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4880DB6-7122-9520-759D-9AAF55F93CD3}"/>
              </a:ext>
            </a:extLst>
          </p:cNvPr>
          <p:cNvSpPr/>
          <p:nvPr/>
        </p:nvSpPr>
        <p:spPr>
          <a:xfrm>
            <a:off x="8468139" y="1003852"/>
            <a:ext cx="1769165" cy="4174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C8B06-2351-764C-0725-1193E25E8AE2}"/>
              </a:ext>
            </a:extLst>
          </p:cNvPr>
          <p:cNvSpPr txBox="1"/>
          <p:nvPr/>
        </p:nvSpPr>
        <p:spPr>
          <a:xfrm>
            <a:off x="2700958" y="1131716"/>
            <a:ext cx="330227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case.edu</a:t>
            </a:r>
            <a:r>
              <a:rPr lang="en-US" dirty="0"/>
              <a:t>/</a:t>
            </a:r>
            <a:r>
              <a:rPr lang="en-US" dirty="0" err="1"/>
              <a:t>chslibrary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39780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DE9B99-ADEF-4DA4-A716-52D0A8BE5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20860D-8992-496E-BC22-8450E344B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200"/>
            </a:br>
            <a:br>
              <a:rPr lang="en-US" sz="1200"/>
            </a:br>
            <a:br>
              <a:rPr lang="en-US" sz="1200"/>
            </a:br>
            <a:br>
              <a:rPr lang="en-US" sz="1200"/>
            </a:br>
            <a:br>
              <a:rPr lang="en-US" sz="1200"/>
            </a:br>
            <a:br>
              <a:rPr lang="en-US" sz="1200"/>
            </a:br>
            <a:endParaRPr lang="en-US" sz="12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1855" y="374904"/>
            <a:ext cx="11268209" cy="5976469"/>
          </a:xfrm>
          <a:solidFill>
            <a:srgbClr val="00B0F0"/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3600" b="1" dirty="0"/>
              <a:t>Keyword searching looks for:</a:t>
            </a:r>
          </a:p>
          <a:p>
            <a:pPr>
              <a:lnSpc>
                <a:spcPct val="10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 lvl="2"/>
            <a:r>
              <a:rPr lang="en-US" sz="3600" dirty="0">
                <a:solidFill>
                  <a:schemeClr val="bg1"/>
                </a:solidFill>
              </a:rPr>
              <a:t>Natural language, which is how we speak and write.</a:t>
            </a:r>
          </a:p>
          <a:p>
            <a:pPr lvl="2"/>
            <a:r>
              <a:rPr lang="en-US" sz="3600" dirty="0">
                <a:solidFill>
                  <a:schemeClr val="bg1"/>
                </a:solidFill>
              </a:rPr>
              <a:t>Titles, abstracts, and author assigned keywords.</a:t>
            </a:r>
          </a:p>
          <a:p>
            <a:pPr lvl="2"/>
            <a:r>
              <a:rPr lang="en-US" sz="3600" dirty="0">
                <a:solidFill>
                  <a:schemeClr val="bg1"/>
                </a:solidFill>
              </a:rPr>
              <a:t>Acronyms, new terminology, and phrases.</a:t>
            </a:r>
          </a:p>
          <a:p>
            <a:pPr marL="667512" lvl="2"/>
            <a:endParaRPr lang="en-US" sz="3600" b="1" dirty="0">
              <a:solidFill>
                <a:schemeClr val="bg1"/>
              </a:solidFill>
            </a:endParaRPr>
          </a:p>
          <a:p>
            <a:pPr marL="274320" lvl="1"/>
            <a:r>
              <a:rPr lang="en-US" sz="3600" b="1" dirty="0"/>
              <a:t>Finds: </a:t>
            </a:r>
          </a:p>
          <a:p>
            <a:pPr marL="274320" lvl="1"/>
            <a:endParaRPr lang="en-US" sz="3600" dirty="0">
              <a:solidFill>
                <a:schemeClr val="bg1"/>
              </a:solidFill>
            </a:endParaRPr>
          </a:p>
          <a:p>
            <a:pPr lvl="2"/>
            <a:r>
              <a:rPr lang="en-US" sz="3600" dirty="0">
                <a:solidFill>
                  <a:schemeClr val="bg1"/>
                </a:solidFill>
              </a:rPr>
              <a:t>New terminology, jargon, acronyms, phrases</a:t>
            </a:r>
          </a:p>
          <a:p>
            <a:pPr lvl="2"/>
            <a:r>
              <a:rPr lang="en-US" sz="3600" dirty="0">
                <a:solidFill>
                  <a:schemeClr val="bg1"/>
                </a:solidFill>
              </a:rPr>
              <a:t>The NEWEST articles, not yest assigned </a:t>
            </a:r>
            <a:r>
              <a:rPr lang="en-US" sz="3600" dirty="0" err="1">
                <a:solidFill>
                  <a:schemeClr val="bg1"/>
                </a:solidFill>
              </a:rPr>
              <a:t>MeSH</a:t>
            </a:r>
            <a:r>
              <a:rPr lang="en-US" sz="3600" dirty="0">
                <a:solidFill>
                  <a:schemeClr val="bg1"/>
                </a:solidFill>
              </a:rPr>
              <a:t> terms.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93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606" y="500524"/>
            <a:ext cx="9761836" cy="1120828"/>
          </a:xfrm>
        </p:spPr>
        <p:txBody>
          <a:bodyPr>
            <a:normAutofit/>
          </a:bodyPr>
          <a:lstStyle/>
          <a:p>
            <a:pPr algn="ctr"/>
            <a:br>
              <a:rPr lang="en-US" sz="3038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561105" y="500524"/>
            <a:ext cx="9399337" cy="871076"/>
          </a:xfrm>
        </p:spPr>
        <p:txBody>
          <a:bodyPr>
            <a:normAutofit/>
          </a:bodyPr>
          <a:lstStyle/>
          <a:p>
            <a:r>
              <a:rPr lang="en-US" sz="3200" b="0" dirty="0"/>
              <a:t>Things to remember when keyword searching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09152" y="1621352"/>
            <a:ext cx="10503242" cy="460907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dirty="0"/>
              <a:t>Know, remember, and use ‘Directives’.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Check the search results box for accuracy after you use a phrase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Remember that sometimes phrases are not found as phrases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Recognize that some acronyms have multiple meanings which skews the results of the search</a:t>
            </a:r>
          </a:p>
        </p:txBody>
      </p:sp>
    </p:spTree>
    <p:extLst>
      <p:ext uri="{BB962C8B-B14F-4D97-AF65-F5344CB8AC3E}">
        <p14:creationId xmlns:p14="http://schemas.microsoft.com/office/powerpoint/2010/main" val="1320286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/>
              <a:t>[</a:t>
            </a:r>
            <a:r>
              <a:rPr lang="en-US" sz="3600" b="1" dirty="0" err="1"/>
              <a:t>tiab</a:t>
            </a:r>
            <a:r>
              <a:rPr lang="en-US" sz="3600" b="1" dirty="0"/>
              <a:t>]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Using Directives to search for subjects/concepts in PubMed</a:t>
            </a:r>
          </a:p>
        </p:txBody>
      </p:sp>
      <p:sp>
        <p:nvSpPr>
          <p:cNvPr id="3" name="Rectangle 2"/>
          <p:cNvSpPr/>
          <p:nvPr/>
        </p:nvSpPr>
        <p:spPr>
          <a:xfrm>
            <a:off x="5933661" y="397565"/>
            <a:ext cx="5976612" cy="613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4000" dirty="0">
                <a:solidFill>
                  <a:schemeClr val="tx1"/>
                </a:solidFill>
              </a:rPr>
              <a:t>Say you want literature about Brain CTs…</a:t>
            </a: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4000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4000" dirty="0">
                <a:solidFill>
                  <a:schemeClr val="tx1"/>
                </a:solidFill>
              </a:rPr>
              <a:t>Clear the PubMed search box and enter: </a:t>
            </a: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4000" b="1" dirty="0">
                <a:solidFill>
                  <a:schemeClr val="tx1"/>
                </a:solidFill>
              </a:rPr>
              <a:t>Brain CT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686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719" y="64463"/>
            <a:ext cx="7933037" cy="67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12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0" y="1096726"/>
            <a:ext cx="10624567" cy="2376289"/>
          </a:xfrm>
          <a:ln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6" y="200614"/>
            <a:ext cx="2590800" cy="896112"/>
          </a:xfrm>
          <a:solidFill>
            <a:srgbClr val="00B0F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 TIP: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44" y="2805120"/>
            <a:ext cx="4583180" cy="36488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6096000" y="2739887"/>
            <a:ext cx="1739505" cy="595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150790" y="2206487"/>
            <a:ext cx="27432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01328" y="3868451"/>
            <a:ext cx="433727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Click on the gear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Change </a:t>
            </a:r>
            <a:r>
              <a:rPr lang="en-US" sz="2000" b="1" dirty="0"/>
              <a:t>Format </a:t>
            </a:r>
            <a:r>
              <a:rPr lang="en-US" sz="2000" dirty="0"/>
              <a:t>to</a:t>
            </a:r>
            <a:r>
              <a:rPr lang="en-US" sz="2000" b="1" dirty="0"/>
              <a:t> Abstract.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Change </a:t>
            </a:r>
            <a:r>
              <a:rPr lang="en-US" sz="2000" b="1" dirty="0"/>
              <a:t>Sort By </a:t>
            </a:r>
            <a:r>
              <a:rPr lang="en-US" sz="2000" dirty="0"/>
              <a:t>to</a:t>
            </a:r>
            <a:r>
              <a:rPr lang="en-US" sz="2000" b="1" dirty="0"/>
              <a:t> Most Recent.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Change  </a:t>
            </a:r>
            <a:r>
              <a:rPr lang="en-US" sz="2000" b="1" dirty="0"/>
              <a:t>Per Page </a:t>
            </a:r>
            <a:r>
              <a:rPr lang="en-US" sz="2000" dirty="0"/>
              <a:t>to </a:t>
            </a:r>
            <a:r>
              <a:rPr lang="en-US" sz="2000" b="1" dirty="0"/>
              <a:t>200.</a:t>
            </a:r>
          </a:p>
        </p:txBody>
      </p:sp>
    </p:spTree>
    <p:extLst>
      <p:ext uri="{BB962C8B-B14F-4D97-AF65-F5344CB8AC3E}">
        <p14:creationId xmlns:p14="http://schemas.microsoft.com/office/powerpoint/2010/main" val="1357315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/>
              <a:t>So what happened? 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E5C7E4A0-EFCC-4C9E-A40C-0AEE3C6D4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302109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1435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Keyword search using [tiab]: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049078" y="197635"/>
            <a:ext cx="6828183" cy="64118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When you want a very </a:t>
            </a:r>
            <a:r>
              <a:rPr lang="en-US" sz="2000" b="1" dirty="0">
                <a:latin typeface="+mj-lt"/>
              </a:rPr>
              <a:t>specific and reproduceable </a:t>
            </a:r>
            <a:r>
              <a:rPr lang="en-US" sz="2000" dirty="0">
                <a:latin typeface="+mj-lt"/>
              </a:rPr>
              <a:t>keyword/phrase search (often), use the directive </a:t>
            </a:r>
            <a:r>
              <a:rPr lang="en-US" sz="2000" b="1" dirty="0">
                <a:latin typeface="+mj-lt"/>
              </a:rPr>
              <a:t>[</a:t>
            </a:r>
            <a:r>
              <a:rPr lang="en-US" sz="2000" b="1" dirty="0" err="1">
                <a:latin typeface="+mj-lt"/>
              </a:rPr>
              <a:t>tiab</a:t>
            </a:r>
            <a:r>
              <a:rPr lang="en-US" sz="2000" b="1" dirty="0">
                <a:latin typeface="+mj-lt"/>
              </a:rPr>
              <a:t>] </a:t>
            </a:r>
            <a:r>
              <a:rPr lang="en-US" sz="2000" dirty="0">
                <a:latin typeface="+mj-lt"/>
              </a:rPr>
              <a:t>after every word or phrase you’re searching.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Tiab</a:t>
            </a:r>
            <a:r>
              <a:rPr lang="en-US" sz="2000" dirty="0">
                <a:latin typeface="+mj-lt"/>
              </a:rPr>
              <a:t> stands for </a:t>
            </a:r>
            <a:r>
              <a:rPr lang="en-US" sz="2000" b="1" u="sng" dirty="0">
                <a:latin typeface="+mj-lt"/>
              </a:rPr>
              <a:t>Ti</a:t>
            </a:r>
            <a:r>
              <a:rPr lang="en-US" sz="2000" b="1" dirty="0">
                <a:latin typeface="+mj-lt"/>
              </a:rPr>
              <a:t>tle/</a:t>
            </a:r>
            <a:r>
              <a:rPr lang="en-US" sz="2000" b="1" u="sng" dirty="0">
                <a:latin typeface="+mj-lt"/>
              </a:rPr>
              <a:t>Ab</a:t>
            </a:r>
            <a:r>
              <a:rPr lang="en-US" sz="2000" b="1" dirty="0">
                <a:latin typeface="+mj-lt"/>
              </a:rPr>
              <a:t>stract </a:t>
            </a:r>
          </a:p>
          <a:p>
            <a:endParaRPr lang="en-US" sz="2000" b="1" dirty="0">
              <a:latin typeface="+mj-lt"/>
            </a:endParaRPr>
          </a:p>
          <a:p>
            <a:r>
              <a:rPr lang="en-US" sz="2000" dirty="0">
                <a:latin typeface="+mj-lt"/>
              </a:rPr>
              <a:t>Bonus – you get author assigned keywords, too</a:t>
            </a:r>
          </a:p>
          <a:p>
            <a:endParaRPr lang="en-US" sz="2000" dirty="0">
              <a:latin typeface="+mj-lt"/>
            </a:endParaRPr>
          </a:p>
          <a:p>
            <a:pPr marL="221171" lvl="1" indent="0">
              <a:buNone/>
            </a:pPr>
            <a:r>
              <a:rPr lang="en-US" sz="2000" dirty="0">
                <a:latin typeface="+mj-lt"/>
              </a:rPr>
              <a:t>In the search box, where it says Brain CT, add the </a:t>
            </a:r>
            <a:r>
              <a:rPr lang="en-US" sz="2000" b="1" dirty="0">
                <a:latin typeface="+mj-lt"/>
              </a:rPr>
              <a:t>[</a:t>
            </a:r>
            <a:r>
              <a:rPr lang="en-US" sz="2000" b="1" dirty="0" err="1">
                <a:latin typeface="+mj-lt"/>
              </a:rPr>
              <a:t>tiab</a:t>
            </a:r>
            <a:r>
              <a:rPr lang="en-US" sz="2000" b="1" dirty="0">
                <a:latin typeface="+mj-lt"/>
              </a:rPr>
              <a:t>] </a:t>
            </a:r>
            <a:r>
              <a:rPr lang="en-US" sz="2000" dirty="0">
                <a:latin typeface="+mj-lt"/>
              </a:rPr>
              <a:t>directive after the phrase. It should look like this:</a:t>
            </a:r>
            <a:r>
              <a:rPr lang="en-US" sz="2000" b="1" dirty="0">
                <a:latin typeface="+mj-lt"/>
              </a:rPr>
              <a:t>		</a:t>
            </a:r>
          </a:p>
          <a:p>
            <a:pPr marL="221171" lvl="1" indent="0">
              <a:buNone/>
            </a:pPr>
            <a:r>
              <a:rPr lang="en-US" sz="2000" b="1" dirty="0">
                <a:latin typeface="+mj-lt"/>
              </a:rPr>
              <a:t>			</a:t>
            </a:r>
          </a:p>
          <a:p>
            <a:pPr marL="221171" lvl="1" indent="0" algn="ctr">
              <a:buNone/>
            </a:pPr>
            <a:r>
              <a:rPr lang="en-US" sz="2000" b="1" dirty="0">
                <a:latin typeface="+mj-lt"/>
              </a:rPr>
              <a:t>Brain CT[</a:t>
            </a:r>
            <a:r>
              <a:rPr lang="en-US" sz="2000" b="1" dirty="0" err="1">
                <a:latin typeface="+mj-lt"/>
              </a:rPr>
              <a:t>tiab</a:t>
            </a:r>
            <a:r>
              <a:rPr lang="en-US" sz="2000" b="1" dirty="0">
                <a:latin typeface="+mj-lt"/>
              </a:rPr>
              <a:t>]</a:t>
            </a:r>
            <a:endParaRPr lang="en-US" sz="20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1AEBDE-E191-481B-8E52-953B5F2B5D3F}"/>
              </a:ext>
            </a:extLst>
          </p:cNvPr>
          <p:cNvSpPr/>
          <p:nvPr/>
        </p:nvSpPr>
        <p:spPr>
          <a:xfrm>
            <a:off x="6096000" y="5496339"/>
            <a:ext cx="4870511" cy="57647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39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When doesn’t [</a:t>
            </a:r>
            <a:r>
              <a:rPr lang="en-US" sz="4400" dirty="0" err="1"/>
              <a:t>tiab</a:t>
            </a:r>
            <a:r>
              <a:rPr lang="en-US" sz="4400" dirty="0"/>
              <a:t>] work?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3655" y="936416"/>
            <a:ext cx="4966757" cy="49851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700" dirty="0"/>
              <a:t>Acronyms or terms that have multiple meanings:</a:t>
            </a:r>
            <a:br>
              <a:rPr lang="en-US" sz="1700" dirty="0"/>
            </a:br>
            <a:r>
              <a:rPr lang="en-US" sz="1700" dirty="0"/>
              <a:t>	</a:t>
            </a:r>
            <a:r>
              <a:rPr lang="en-US" sz="1700" b="1" dirty="0"/>
              <a:t>Orientation</a:t>
            </a:r>
            <a:br>
              <a:rPr lang="en-US" sz="1700" dirty="0"/>
            </a:br>
            <a:r>
              <a:rPr lang="en-US" sz="1700" dirty="0"/>
              <a:t>		Proprioception</a:t>
            </a:r>
            <a:br>
              <a:rPr lang="en-US" sz="1700" dirty="0"/>
            </a:br>
            <a:r>
              <a:rPr lang="en-US" sz="1700" dirty="0"/>
              <a:t>		Sexual orientation</a:t>
            </a:r>
            <a:br>
              <a:rPr lang="en-US" sz="1700" dirty="0"/>
            </a:br>
            <a:r>
              <a:rPr lang="en-US" sz="1700" dirty="0"/>
              <a:t>		Work/school orientations</a:t>
            </a:r>
            <a:br>
              <a:rPr lang="en-US" sz="1700" dirty="0"/>
            </a:br>
            <a:r>
              <a:rPr lang="en-US" sz="1700" dirty="0"/>
              <a:t>		Fiber orientation</a:t>
            </a:r>
            <a:br>
              <a:rPr lang="en-US" sz="1700" dirty="0"/>
            </a:br>
            <a:r>
              <a:rPr lang="en-US" sz="1700" dirty="0"/>
              <a:t>	</a:t>
            </a:r>
            <a:r>
              <a:rPr lang="en-US" sz="1700" b="1" dirty="0"/>
              <a:t>POP</a:t>
            </a:r>
            <a:r>
              <a:rPr lang="en-US" sz="1700" dirty="0"/>
              <a:t> </a:t>
            </a:r>
            <a:br>
              <a:rPr lang="en-US" sz="1700" dirty="0"/>
            </a:br>
            <a:r>
              <a:rPr lang="en-US" sz="1700" dirty="0"/>
              <a:t>		Plaster of Paris </a:t>
            </a:r>
            <a:br>
              <a:rPr lang="en-US" sz="1700" dirty="0"/>
            </a:br>
            <a:r>
              <a:rPr lang="en-US" sz="1700" dirty="0"/>
              <a:t>		Progestin only Pills</a:t>
            </a:r>
            <a:br>
              <a:rPr lang="en-US" sz="1700" dirty="0"/>
            </a:br>
            <a:r>
              <a:rPr lang="en-US" sz="1700" dirty="0"/>
              <a:t>		Pelvic Organ Prolapse</a:t>
            </a:r>
            <a:br>
              <a:rPr lang="en-US" sz="1700" dirty="0"/>
            </a:br>
            <a:br>
              <a:rPr lang="en-US" sz="1700" dirty="0"/>
            </a:br>
            <a:r>
              <a:rPr lang="en-US" sz="1700" dirty="0"/>
              <a:t>Phrases: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700" dirty="0"/>
              <a:t>	[</a:t>
            </a:r>
            <a:r>
              <a:rPr lang="en-US" sz="1700" dirty="0" err="1"/>
              <a:t>tiab</a:t>
            </a:r>
            <a:r>
              <a:rPr lang="en-US" sz="1700" dirty="0"/>
              <a:t>] will search for phrases, but 	sometimes the phrase is not found.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br>
              <a:rPr lang="en-US" sz="1700" dirty="0"/>
            </a:br>
            <a:r>
              <a:rPr lang="en-US" sz="1700" dirty="0"/>
              <a:t>	Check the Search Details in the 	Advanced Search Builder to make 	sure the search was searched 	accurately. </a:t>
            </a:r>
          </a:p>
        </p:txBody>
      </p:sp>
    </p:spTree>
    <p:extLst>
      <p:ext uri="{BB962C8B-B14F-4D97-AF65-F5344CB8AC3E}">
        <p14:creationId xmlns:p14="http://schemas.microsoft.com/office/powerpoint/2010/main" val="2514803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DE9B99-ADEF-4DA4-A716-52D0A8BE5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20860D-8992-496E-BC22-8450E344B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[Tiab] practice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TextBox 2"/>
          <p:cNvSpPr txBox="1"/>
          <p:nvPr/>
        </p:nvSpPr>
        <p:spPr>
          <a:xfrm>
            <a:off x="5608842" y="438912"/>
            <a:ext cx="6211302" cy="5980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/>
              <a:t>Choose a pair of terms to search. Enter each term and run a search without, and then with [</a:t>
            </a:r>
            <a:r>
              <a:rPr lang="en-US" sz="2000" dirty="0" err="1"/>
              <a:t>tiab</a:t>
            </a:r>
            <a:r>
              <a:rPr lang="en-US" sz="2000" dirty="0"/>
              <a:t>]. Compare the citations from each variation: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000" dirty="0"/>
          </a:p>
          <a:p>
            <a:pPr marL="914400" lvl="1"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/>
              <a:t>Star Wars  </a:t>
            </a:r>
          </a:p>
          <a:p>
            <a:pPr marL="914400" lvl="1"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/>
              <a:t>Star Wars[</a:t>
            </a:r>
            <a:r>
              <a:rPr lang="en-US" sz="2000" dirty="0" err="1"/>
              <a:t>tiab</a:t>
            </a:r>
            <a:r>
              <a:rPr lang="en-US" sz="2000" dirty="0"/>
              <a:t>]</a:t>
            </a:r>
          </a:p>
          <a:p>
            <a:pPr marL="914400" lvl="1"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000" dirty="0"/>
          </a:p>
          <a:p>
            <a:pPr marL="914400" lvl="1"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/>
              <a:t>Harry Potter</a:t>
            </a:r>
          </a:p>
          <a:p>
            <a:pPr marL="914400" lvl="1"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/>
              <a:t>Harry Potter[</a:t>
            </a:r>
            <a:r>
              <a:rPr lang="en-US" sz="2000" dirty="0" err="1"/>
              <a:t>tiab</a:t>
            </a:r>
            <a:r>
              <a:rPr lang="en-US" sz="2000" dirty="0"/>
              <a:t>]</a:t>
            </a:r>
          </a:p>
          <a:p>
            <a:pPr marL="914400" lvl="1"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000" dirty="0"/>
          </a:p>
          <a:p>
            <a:pPr marL="914400" lvl="1"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/>
              <a:t>nursing home </a:t>
            </a:r>
          </a:p>
          <a:p>
            <a:pPr marL="914400" lvl="1"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/>
              <a:t>nursing home[</a:t>
            </a:r>
            <a:r>
              <a:rPr lang="en-US" sz="2000" dirty="0" err="1"/>
              <a:t>tiab</a:t>
            </a:r>
            <a:r>
              <a:rPr lang="en-US" sz="2000" dirty="0"/>
              <a:t>]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000" dirty="0"/>
          </a:p>
          <a:p>
            <a:pPr lvl="1"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/>
              <a:t>Look in the advanced search builder</a:t>
            </a:r>
          </a:p>
          <a:p>
            <a:pPr lvl="1"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/>
              <a:t>Check out the kinds of results</a:t>
            </a:r>
          </a:p>
          <a:p>
            <a:pPr lvl="1"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/>
              <a:t>What jumps out at you as odd? </a:t>
            </a:r>
          </a:p>
        </p:txBody>
      </p:sp>
    </p:spTree>
    <p:extLst>
      <p:ext uri="{BB962C8B-B14F-4D97-AF65-F5344CB8AC3E}">
        <p14:creationId xmlns:p14="http://schemas.microsoft.com/office/powerpoint/2010/main" val="3734587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9D6CD28-D147-4DC0-A5FF-335351C7D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CDDF69-9963-4CB8-8441-2D6CA2C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199"/>
            <a:ext cx="11281609" cy="2146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B53A5F-63B3-4E86-93F7-275390D7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0453"/>
            <a:ext cx="10954512" cy="1819656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95739" y="714377"/>
            <a:ext cx="10721980" cy="1725732"/>
          </a:xfrm>
        </p:spPr>
        <p:txBody>
          <a:bodyPr>
            <a:normAutofit fontScale="90000"/>
          </a:bodyPr>
          <a:lstStyle/>
          <a:p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A 3</a:t>
            </a:r>
            <a:r>
              <a:rPr lang="en-US" sz="2800" b="1" baseline="30000" dirty="0">
                <a:solidFill>
                  <a:schemeClr val="bg1"/>
                </a:solidFill>
              </a:rPr>
              <a:t>rd</a:t>
            </a:r>
            <a:r>
              <a:rPr lang="en-US" sz="2800" b="1" dirty="0">
                <a:solidFill>
                  <a:schemeClr val="bg1"/>
                </a:solidFill>
              </a:rPr>
              <a:t> Way to Search PubMed:</a:t>
            </a: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				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			</a:t>
            </a:r>
            <a:r>
              <a:rPr lang="en-US" sz="3100" b="1" dirty="0">
                <a:solidFill>
                  <a:schemeClr val="bg1"/>
                </a:solidFill>
              </a:rPr>
              <a:t>Medical Subject Headings [</a:t>
            </a:r>
            <a:r>
              <a:rPr lang="en-US" sz="3100" b="1" dirty="0" err="1">
                <a:solidFill>
                  <a:schemeClr val="bg1"/>
                </a:solidFill>
              </a:rPr>
              <a:t>MeSH</a:t>
            </a:r>
            <a:r>
              <a:rPr lang="en-US" sz="3100" b="1" dirty="0">
                <a:solidFill>
                  <a:schemeClr val="bg1"/>
                </a:solidFill>
              </a:rPr>
              <a:t>]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3" name="Content Placeholder 7">
            <a:extLst>
              <a:ext uri="{FF2B5EF4-FFF2-40B4-BE49-F238E27FC236}">
                <a16:creationId xmlns:a16="http://schemas.microsoft.com/office/drawing/2014/main" id="{E388B04E-855C-4405-B9FD-99E324AB6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285976"/>
              </p:ext>
            </p:extLst>
          </p:nvPr>
        </p:nvGraphicFramePr>
        <p:xfrm>
          <a:off x="616738" y="2827391"/>
          <a:ext cx="10954512" cy="3316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678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“Free” Searching for Subjects or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548" y="2173704"/>
            <a:ext cx="6212310" cy="34169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You can quickly search PubMed using free searching. This kind of searching relies on the database algorithms to find what it thinks you’re looking for.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This function is better now than it used to be, but while it is fast, it’s often not accurate. This is one of </a:t>
            </a:r>
            <a:r>
              <a:rPr lang="en-US" sz="2000" b="1" dirty="0"/>
              <a:t>three</a:t>
            </a:r>
            <a:r>
              <a:rPr lang="en-US" sz="2000" dirty="0"/>
              <a:t> ways we search PubMed.</a:t>
            </a:r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64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4400" b="1"/>
              <a:t>MeSH</a:t>
            </a:r>
            <a:r>
              <a:rPr lang="en-US" sz="4400" b="1" dirty="0"/>
              <a:t> Database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Pros: </a:t>
            </a:r>
          </a:p>
          <a:p>
            <a:r>
              <a:rPr lang="en-US" sz="2000" dirty="0">
                <a:latin typeface="+mj-lt"/>
              </a:rPr>
              <a:t>It’s very powerful and precise.</a:t>
            </a:r>
          </a:p>
          <a:p>
            <a:r>
              <a:rPr lang="en-US" sz="2000" dirty="0">
                <a:latin typeface="+mj-lt"/>
              </a:rPr>
              <a:t>It’s reproducible. 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Cons:</a:t>
            </a:r>
          </a:p>
          <a:p>
            <a:r>
              <a:rPr lang="en-US" sz="2000" dirty="0">
                <a:latin typeface="+mj-lt"/>
              </a:rPr>
              <a:t>It takes 3+ months to index new publications with </a:t>
            </a:r>
            <a:r>
              <a:rPr lang="en-US" sz="2000">
                <a:latin typeface="+mj-lt"/>
              </a:rPr>
              <a:t>MeSH</a:t>
            </a:r>
            <a:r>
              <a:rPr lang="en-US" sz="2000" dirty="0">
                <a:latin typeface="+mj-lt"/>
              </a:rPr>
              <a:t> terms.</a:t>
            </a:r>
          </a:p>
          <a:p>
            <a:r>
              <a:rPr lang="en-US" sz="2000" dirty="0">
                <a:latin typeface="+mj-lt"/>
              </a:rPr>
              <a:t>It’s not super intuitive for the user.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5608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9389" y="75747"/>
            <a:ext cx="745973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Navigating Between PubMed &amp; the </a:t>
            </a:r>
            <a:r>
              <a:rPr lang="en-US" sz="2400" b="1" dirty="0" err="1">
                <a:latin typeface="+mj-lt"/>
              </a:rPr>
              <a:t>MeSH</a:t>
            </a:r>
            <a:r>
              <a:rPr lang="en-US" sz="2400" b="1" dirty="0">
                <a:latin typeface="+mj-lt"/>
              </a:rPr>
              <a:t> Database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24" y="586725"/>
            <a:ext cx="9110248" cy="58761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07787" y="5496339"/>
            <a:ext cx="1524000" cy="3180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63808" y="1480481"/>
            <a:ext cx="8289868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From the PubMed homepage, click  the </a:t>
            </a:r>
            <a:r>
              <a:rPr lang="en-US" b="1" dirty="0" err="1">
                <a:latin typeface="+mj-lt"/>
              </a:rPr>
              <a:t>MeSH</a:t>
            </a:r>
            <a:r>
              <a:rPr lang="en-US" b="1" dirty="0">
                <a:latin typeface="+mj-lt"/>
              </a:rPr>
              <a:t> Database </a:t>
            </a:r>
            <a:r>
              <a:rPr lang="en-US" dirty="0">
                <a:latin typeface="+mj-lt"/>
              </a:rPr>
              <a:t>link below the </a:t>
            </a:r>
            <a:r>
              <a:rPr lang="en-US" b="1" dirty="0">
                <a:latin typeface="+mj-lt"/>
              </a:rPr>
              <a:t>Explore</a:t>
            </a:r>
            <a:r>
              <a:rPr lang="en-US" dirty="0">
                <a:latin typeface="+mj-lt"/>
              </a:rPr>
              <a:t> icon. 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HINT</a:t>
            </a:r>
            <a:r>
              <a:rPr lang="en-US" dirty="0">
                <a:latin typeface="+mj-lt"/>
              </a:rPr>
              <a:t>: if you’re on a different page in PubMed, click the </a:t>
            </a:r>
            <a:r>
              <a:rPr lang="en-US" b="1" dirty="0">
                <a:latin typeface="+mj-lt"/>
              </a:rPr>
              <a:t>PubMed logo</a:t>
            </a:r>
            <a:r>
              <a:rPr lang="en-US" dirty="0">
                <a:latin typeface="+mj-lt"/>
              </a:rPr>
              <a:t> to go to the homepage. Then click on the </a:t>
            </a:r>
            <a:r>
              <a:rPr lang="en-US" b="1" dirty="0" err="1">
                <a:latin typeface="+mj-lt"/>
              </a:rPr>
              <a:t>MeSH</a:t>
            </a:r>
            <a:r>
              <a:rPr lang="en-US" b="1" dirty="0">
                <a:latin typeface="+mj-lt"/>
              </a:rPr>
              <a:t> Database</a:t>
            </a:r>
          </a:p>
        </p:txBody>
      </p:sp>
    </p:spTree>
    <p:extLst>
      <p:ext uri="{BB962C8B-B14F-4D97-AF65-F5344CB8AC3E}">
        <p14:creationId xmlns:p14="http://schemas.microsoft.com/office/powerpoint/2010/main" val="2177972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220" y="-111212"/>
            <a:ext cx="8918100" cy="67482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D7127-1A4D-F291-DB9C-F42874475E8A}"/>
              </a:ext>
            </a:extLst>
          </p:cNvPr>
          <p:cNvSpPr txBox="1"/>
          <p:nvPr/>
        </p:nvSpPr>
        <p:spPr>
          <a:xfrm>
            <a:off x="327991" y="1598695"/>
            <a:ext cx="2782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MeSH</a:t>
            </a:r>
            <a:r>
              <a:rPr lang="en-US" sz="2400" dirty="0"/>
              <a:t> Heading Examples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04E1E7-99BA-E660-77C3-B8BA052F1D4F}"/>
              </a:ext>
            </a:extLst>
          </p:cNvPr>
          <p:cNvSpPr/>
          <p:nvPr/>
        </p:nvSpPr>
        <p:spPr>
          <a:xfrm>
            <a:off x="6251713" y="-1882"/>
            <a:ext cx="934278" cy="3344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28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953" y="437322"/>
            <a:ext cx="9441423" cy="61363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37573" y="1351815"/>
            <a:ext cx="8888989" cy="52218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Box 3"/>
          <p:cNvSpPr txBox="1"/>
          <p:nvPr/>
        </p:nvSpPr>
        <p:spPr>
          <a:xfrm>
            <a:off x="7424483" y="96381"/>
            <a:ext cx="2185988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Each option is a hyperlink that takes you to the </a:t>
            </a:r>
            <a:r>
              <a:rPr lang="en-US" sz="2000" dirty="0" err="1">
                <a:latin typeface="+mj-lt"/>
              </a:rPr>
              <a:t>MeSH</a:t>
            </a:r>
            <a:r>
              <a:rPr lang="en-US" sz="2000" dirty="0">
                <a:latin typeface="+mj-lt"/>
              </a:rPr>
              <a:t> record. These contain lots of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2795" y="2118800"/>
            <a:ext cx="1289563" cy="255454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You can also click on the box to the left to choose the term you want</a:t>
            </a:r>
            <a:r>
              <a:rPr lang="en-US" sz="2000" dirty="0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93147" y="1368289"/>
            <a:ext cx="269343" cy="3886200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3887283" y="972545"/>
            <a:ext cx="3816753" cy="5166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4571201" y="954518"/>
            <a:ext cx="2814383" cy="1320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4532302" y="1401337"/>
            <a:ext cx="2814383" cy="1849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35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33" y="609600"/>
            <a:ext cx="8544751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875" y="3277506"/>
            <a:ext cx="3209925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Entry Terms= synonyms</a:t>
            </a:r>
          </a:p>
        </p:txBody>
      </p:sp>
      <p:sp>
        <p:nvSpPr>
          <p:cNvPr id="5" name="Right Bracket 4"/>
          <p:cNvSpPr/>
          <p:nvPr/>
        </p:nvSpPr>
        <p:spPr>
          <a:xfrm>
            <a:off x="3021807" y="3007759"/>
            <a:ext cx="219075" cy="1737709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ight Bracket 10"/>
          <p:cNvSpPr/>
          <p:nvPr/>
        </p:nvSpPr>
        <p:spPr>
          <a:xfrm>
            <a:off x="4343400" y="4785710"/>
            <a:ext cx="228600" cy="1636427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extBox 12"/>
          <p:cNvSpPr txBox="1"/>
          <p:nvPr/>
        </p:nvSpPr>
        <p:spPr>
          <a:xfrm>
            <a:off x="4709988" y="5145095"/>
            <a:ext cx="2529012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Hierarchical Tree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955229"/>
            <a:ext cx="3367212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Subheadings narrow a search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31826" y="1352426"/>
            <a:ext cx="2078163" cy="1839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699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64" y="54061"/>
            <a:ext cx="10176375" cy="68970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45230" y="2448122"/>
            <a:ext cx="1800225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PubMed Se</a:t>
            </a:r>
            <a:r>
              <a:rPr lang="en-US" b="1" dirty="0">
                <a:latin typeface="+mj-lt"/>
              </a:rPr>
              <a:t>arch Builder </a:t>
            </a:r>
            <a:r>
              <a:rPr lang="en-US" dirty="0">
                <a:latin typeface="+mj-lt"/>
              </a:rPr>
              <a:t>is where we tell the database what to do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81002" y="1443681"/>
            <a:ext cx="1714500" cy="9334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99248" y="191402"/>
            <a:ext cx="2276990" cy="16126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55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533400"/>
            <a:ext cx="8599055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3214689"/>
            <a:ext cx="3019425" cy="1631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Click on “Add to Search Builder” to put the MeSH term into the box. Then click “Search PubMed”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8077200" y="1524000"/>
            <a:ext cx="19050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10312" y="1981201"/>
            <a:ext cx="1690688" cy="12334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262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4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8">
            <a:extLst>
              <a:ext uri="{FF2B5EF4-FFF2-40B4-BE49-F238E27FC236}">
                <a16:creationId xmlns:a16="http://schemas.microsoft.com/office/drawing/2014/main" id="{88DE9B99-ADEF-4DA4-A716-52D0A8BE5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2" name="Rectangle 50">
            <a:extLst>
              <a:ext uri="{FF2B5EF4-FFF2-40B4-BE49-F238E27FC236}">
                <a16:creationId xmlns:a16="http://schemas.microsoft.com/office/drawing/2014/main" id="{6E20860D-8992-496E-BC22-8450E344B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83" name="Rectangle 52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54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85" name="TextBox 1">
            <a:extLst>
              <a:ext uri="{FF2B5EF4-FFF2-40B4-BE49-F238E27FC236}">
                <a16:creationId xmlns:a16="http://schemas.microsoft.com/office/drawing/2014/main" id="{85C0F310-20A3-9313-90B2-706FB911B3DD}"/>
              </a:ext>
            </a:extLst>
          </p:cNvPr>
          <p:cNvSpPr txBox="1"/>
          <p:nvPr/>
        </p:nvSpPr>
        <p:spPr>
          <a:xfrm>
            <a:off x="1048560" y="806860"/>
            <a:ext cx="3491832" cy="427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Mesh PRACTICE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Find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MeSH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Terms For: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602C2-583A-F656-C144-13F51DAB8DCF}"/>
              </a:ext>
            </a:extLst>
          </p:cNvPr>
          <p:cNvSpPr txBox="1"/>
          <p:nvPr/>
        </p:nvSpPr>
        <p:spPr>
          <a:xfrm>
            <a:off x="6403656" y="936416"/>
            <a:ext cx="4870512" cy="4985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spc="-100" dirty="0"/>
              <a:t>Healthcare disparities in the LGBTQ population</a:t>
            </a:r>
          </a:p>
        </p:txBody>
      </p:sp>
    </p:spTree>
    <p:extLst>
      <p:ext uri="{BB962C8B-B14F-4D97-AF65-F5344CB8AC3E}">
        <p14:creationId xmlns:p14="http://schemas.microsoft.com/office/powerpoint/2010/main" val="481938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4" y="2554357"/>
            <a:ext cx="11900157" cy="3837798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576B26-3391-4FF1-B486-B603622B98F1}"/>
              </a:ext>
            </a:extLst>
          </p:cNvPr>
          <p:cNvSpPr txBox="1"/>
          <p:nvPr/>
        </p:nvSpPr>
        <p:spPr>
          <a:xfrm>
            <a:off x="2939497" y="465845"/>
            <a:ext cx="6313006" cy="1838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Search </a:t>
            </a:r>
            <a:r>
              <a:rPr lang="en-US" sz="30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MeSH</a:t>
            </a:r>
            <a:r>
              <a:rPr lang="en-US" sz="30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 For </a:t>
            </a:r>
            <a:r>
              <a:rPr lang="en-US" sz="30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LGBTQ</a:t>
            </a: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spc="-100" dirty="0">
              <a:solidFill>
                <a:schemeClr val="tx1">
                  <a:lumMod val="85000"/>
                  <a:lumOff val="15000"/>
                </a:schemeClr>
              </a:solidFill>
              <a:latin typeface="Abadi Extra Light" panose="020B0604020202020204" pitchFamily="34" charset="0"/>
            </a:endParaRP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The corresponding </a:t>
            </a:r>
            <a:r>
              <a:rPr lang="en-US" sz="30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MeSH</a:t>
            </a:r>
            <a:r>
              <a:rPr lang="en-US" sz="30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 term is </a:t>
            </a: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Sexual and Gender Minorities.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A763E-CC94-060C-610A-D1F849B78FCB}"/>
              </a:ext>
            </a:extLst>
          </p:cNvPr>
          <p:cNvSpPr/>
          <p:nvPr/>
        </p:nvSpPr>
        <p:spPr>
          <a:xfrm>
            <a:off x="8991600" y="4529668"/>
            <a:ext cx="2962781" cy="1862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6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922BB-F407-B4B5-3DF8-FF35708D69B1}"/>
              </a:ext>
            </a:extLst>
          </p:cNvPr>
          <p:cNvSpPr txBox="1"/>
          <p:nvPr/>
        </p:nvSpPr>
        <p:spPr>
          <a:xfrm>
            <a:off x="3259666" y="601133"/>
            <a:ext cx="6567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Search LGBTQ as a </a:t>
            </a:r>
            <a:r>
              <a:rPr lang="en-US" sz="2800" dirty="0" err="1"/>
              <a:t>Textword</a:t>
            </a:r>
            <a:r>
              <a:rPr lang="en-US" sz="2800" dirty="0"/>
              <a:t> with [</a:t>
            </a:r>
            <a:r>
              <a:rPr lang="en-US" sz="2800" dirty="0" err="1"/>
              <a:t>tiab</a:t>
            </a:r>
            <a:r>
              <a:rPr lang="en-US" sz="2800" dirty="0"/>
              <a:t>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36964-91BD-E327-9655-64C9698DE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98" y="1905000"/>
            <a:ext cx="9869568" cy="243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3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12020-9516-43E9-A941-91A08414E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" y="287469"/>
            <a:ext cx="8568761" cy="441291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1DD79B-699E-4965-A140-91EE8730D543}"/>
              </a:ext>
            </a:extLst>
          </p:cNvPr>
          <p:cNvSpPr/>
          <p:nvPr/>
        </p:nvSpPr>
        <p:spPr>
          <a:xfrm>
            <a:off x="9156700" y="270447"/>
            <a:ext cx="2453518" cy="6382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EED597-014A-5391-DF17-A31637B51E7F}"/>
              </a:ext>
            </a:extLst>
          </p:cNvPr>
          <p:cNvSpPr txBox="1"/>
          <p:nvPr/>
        </p:nvSpPr>
        <p:spPr>
          <a:xfrm>
            <a:off x="1510748" y="5113433"/>
            <a:ext cx="627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Let’s say your doing research on milk.</a:t>
            </a:r>
          </a:p>
          <a:p>
            <a:pPr algn="ctr"/>
            <a:r>
              <a:rPr lang="en-US"/>
              <a:t>Enter the term </a:t>
            </a:r>
            <a:r>
              <a:rPr lang="en-US" b="1"/>
              <a:t>milk</a:t>
            </a:r>
            <a:r>
              <a:rPr lang="en-US"/>
              <a:t> in the search bar &amp; click </a:t>
            </a:r>
            <a:r>
              <a:rPr lang="en-US" b="1"/>
              <a:t>Search</a:t>
            </a:r>
            <a:r>
              <a:rPr lang="en-US"/>
              <a:t>.</a:t>
            </a:r>
            <a:endParaRPr lang="en-US" dirty="0"/>
          </a:p>
        </p:txBody>
      </p:sp>
      <p:pic>
        <p:nvPicPr>
          <p:cNvPr id="3" name="Graphic 2" descr="Spilt/Cracked Glass Of Milk outline">
            <a:extLst>
              <a:ext uri="{FF2B5EF4-FFF2-40B4-BE49-F238E27FC236}">
                <a16:creationId xmlns:a16="http://schemas.microsoft.com/office/drawing/2014/main" id="{909CBB13-FC4B-4B8C-8509-DEB716E9D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71631" y="2858518"/>
            <a:ext cx="2423655" cy="242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11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627534-DAEA-C8E4-D45F-56344D042978}"/>
              </a:ext>
            </a:extLst>
          </p:cNvPr>
          <p:cNvSpPr txBox="1"/>
          <p:nvPr/>
        </p:nvSpPr>
        <p:spPr>
          <a:xfrm>
            <a:off x="3843867" y="762001"/>
            <a:ext cx="313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Combine Terms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FEB77-C7DD-E8A5-6944-562ED0B33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20" y="2997977"/>
            <a:ext cx="11204892" cy="30980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5E86FE6-D0E7-6BF1-A4D4-3BE70C2195B0}"/>
              </a:ext>
            </a:extLst>
          </p:cNvPr>
          <p:cNvSpPr/>
          <p:nvPr/>
        </p:nvSpPr>
        <p:spPr>
          <a:xfrm>
            <a:off x="7306732" y="4174067"/>
            <a:ext cx="389467" cy="364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19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240B24-56AA-4D8F-87EB-00A1C23DF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66" y="1658713"/>
            <a:ext cx="10048952" cy="48109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0A4981-83BA-40B5-BA8C-0DF083FCAF34}"/>
              </a:ext>
            </a:extLst>
          </p:cNvPr>
          <p:cNvSpPr txBox="1"/>
          <p:nvPr/>
        </p:nvSpPr>
        <p:spPr>
          <a:xfrm>
            <a:off x="6399351" y="3701440"/>
            <a:ext cx="2312479" cy="14978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Note the subheading for Ethics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AC9C8-105D-FB2B-6E71-00EF61E8D50C}"/>
              </a:ext>
            </a:extLst>
          </p:cNvPr>
          <p:cNvSpPr txBox="1"/>
          <p:nvPr/>
        </p:nvSpPr>
        <p:spPr>
          <a:xfrm>
            <a:off x="2700497" y="388333"/>
            <a:ext cx="6680200" cy="1012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Search </a:t>
            </a:r>
            <a:r>
              <a:rPr lang="en-US" sz="20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MeSH</a:t>
            </a:r>
            <a:r>
              <a:rPr lang="en-US" sz="20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 for </a:t>
            </a:r>
            <a:r>
              <a:rPr lang="en-US" sz="20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Healthcare Disparities</a:t>
            </a: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2000" spc="-100" dirty="0">
              <a:solidFill>
                <a:schemeClr val="tx1">
                  <a:lumMod val="85000"/>
                  <a:lumOff val="15000"/>
                </a:schemeClr>
              </a:solidFill>
              <a:latin typeface="Abadi Extra Light" panose="020B0604020202020204" pitchFamily="34" charset="0"/>
            </a:endParaRP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The corresponding </a:t>
            </a:r>
            <a:r>
              <a:rPr lang="en-US" sz="20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MeSH</a:t>
            </a:r>
            <a:r>
              <a:rPr lang="en-US" sz="20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 term is </a:t>
            </a:r>
            <a:r>
              <a:rPr lang="en-US" sz="20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badi Extra Light" panose="020B0604020202020204" pitchFamily="34" charset="0"/>
              </a:rPr>
              <a:t>Healthcare Disparities</a:t>
            </a:r>
          </a:p>
        </p:txBody>
      </p:sp>
    </p:spTree>
    <p:extLst>
      <p:ext uri="{BB962C8B-B14F-4D97-AF65-F5344CB8AC3E}">
        <p14:creationId xmlns:p14="http://schemas.microsoft.com/office/powerpoint/2010/main" val="702022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7729FA-C7E7-1AF5-F513-0F4D0963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34922"/>
            <a:ext cx="7772400" cy="41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520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DE5930-1B26-156F-141D-1D1407BEA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61093"/>
            <a:ext cx="7772400" cy="473581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E9C9BA3-8E79-F774-3E51-92A5A47CB20D}"/>
              </a:ext>
            </a:extLst>
          </p:cNvPr>
          <p:cNvSpPr/>
          <p:nvPr/>
        </p:nvSpPr>
        <p:spPr>
          <a:xfrm>
            <a:off x="2277534" y="3429000"/>
            <a:ext cx="5334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113E19-FCAD-321E-912C-723D1AE03F2E}"/>
              </a:ext>
            </a:extLst>
          </p:cNvPr>
          <p:cNvSpPr/>
          <p:nvPr/>
        </p:nvSpPr>
        <p:spPr>
          <a:xfrm>
            <a:off x="2256368" y="4546600"/>
            <a:ext cx="5334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74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83E7D4-0972-B21A-3EB4-7069B9F99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63624"/>
            <a:ext cx="10086752" cy="5465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5C3E78-B953-7674-CAE2-578D9DC6DBC9}"/>
              </a:ext>
            </a:extLst>
          </p:cNvPr>
          <p:cNvSpPr txBox="1"/>
          <p:nvPr/>
        </p:nvSpPr>
        <p:spPr>
          <a:xfrm>
            <a:off x="4656666" y="397933"/>
            <a:ext cx="287866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Final Search String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8AEFE5-0CEC-5904-ACA3-8D496F5C3F9D}"/>
              </a:ext>
            </a:extLst>
          </p:cNvPr>
          <p:cNvSpPr/>
          <p:nvPr/>
        </p:nvSpPr>
        <p:spPr>
          <a:xfrm>
            <a:off x="1320800" y="2040467"/>
            <a:ext cx="8890000" cy="154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6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">
            <a:extLst>
              <a:ext uri="{FF2B5EF4-FFF2-40B4-BE49-F238E27FC236}">
                <a16:creationId xmlns:a16="http://schemas.microsoft.com/office/drawing/2014/main" id="{BBC64101-0203-43B6-8951-2F7CFE95EF17}"/>
              </a:ext>
            </a:extLst>
          </p:cNvPr>
          <p:cNvSpPr txBox="1"/>
          <p:nvPr/>
        </p:nvSpPr>
        <p:spPr>
          <a:xfrm>
            <a:off x="6403656" y="936416"/>
            <a:ext cx="4870512" cy="4985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dirty="0"/>
              <a:t>Things to remember: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000" dirty="0"/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/>
              <a:t>All three methods of searching have pros and cons and reasons you’d want to use them for.</a:t>
            </a:r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/>
              <a:t>The more carefully you craft your question, the more accurate your results.</a:t>
            </a:r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/>
              <a:t>Each database is unique and has different tricks/tips as well as journals they index.</a:t>
            </a:r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000" dirty="0"/>
              <a:t>There are many fine points to learn about searching – and we’re happy to teach those to you.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BE50C8-591D-4CC6-9448-9D31215185B7}"/>
              </a:ext>
            </a:extLst>
          </p:cNvPr>
          <p:cNvSpPr txBox="1"/>
          <p:nvPr/>
        </p:nvSpPr>
        <p:spPr>
          <a:xfrm>
            <a:off x="821586" y="1589310"/>
            <a:ext cx="3813047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0" dirty="0">
                <a:solidFill>
                  <a:srgbClr val="212121"/>
                </a:solidFill>
                <a:effectLst/>
                <a:latin typeface="BlinkMacSystemFont"/>
              </a:rPr>
              <a:t>(((("Healthcare Disparities"[Mesh]) OR (healthcare inequality[</a:t>
            </a:r>
            <a:r>
              <a:rPr lang="en-US" b="1" i="0" dirty="0" err="1">
                <a:solidFill>
                  <a:srgbClr val="212121"/>
                </a:solidFill>
                <a:effectLst/>
                <a:latin typeface="BlinkMacSystemFont"/>
              </a:rPr>
              <a:t>tiab</a:t>
            </a:r>
            <a:r>
              <a:rPr lang="en-US" b="1" i="0" dirty="0">
                <a:solidFill>
                  <a:srgbClr val="212121"/>
                </a:solidFill>
                <a:effectLst/>
                <a:latin typeface="BlinkMacSystemFont"/>
              </a:rPr>
              <a:t>])) OR (healthcare inequity[</a:t>
            </a:r>
            <a:r>
              <a:rPr lang="en-US" b="1" i="0" dirty="0" err="1">
                <a:solidFill>
                  <a:srgbClr val="212121"/>
                </a:solidFill>
                <a:effectLst/>
                <a:latin typeface="BlinkMacSystemFont"/>
              </a:rPr>
              <a:t>tiab</a:t>
            </a:r>
            <a:r>
              <a:rPr lang="en-US" b="1" i="0" dirty="0">
                <a:solidFill>
                  <a:srgbClr val="212121"/>
                </a:solidFill>
                <a:effectLst/>
                <a:latin typeface="BlinkMacSystemFont"/>
              </a:rPr>
              <a:t>])) OR (healthcare disparity[</a:t>
            </a:r>
            <a:r>
              <a:rPr lang="en-US" b="1" i="0" dirty="0" err="1">
                <a:solidFill>
                  <a:srgbClr val="212121"/>
                </a:solidFill>
                <a:effectLst/>
                <a:latin typeface="BlinkMacSystemFont"/>
              </a:rPr>
              <a:t>tiab</a:t>
            </a:r>
            <a:r>
              <a:rPr lang="en-US" b="1" i="0" dirty="0">
                <a:solidFill>
                  <a:srgbClr val="212121"/>
                </a:solidFill>
                <a:effectLst/>
                <a:latin typeface="BlinkMacSystemFont"/>
              </a:rPr>
              <a:t>])) AND (((((("sexual and gender minorities"[</a:t>
            </a:r>
            <a:r>
              <a:rPr lang="en-US" b="1" i="0" dirty="0" err="1">
                <a:solidFill>
                  <a:srgbClr val="212121"/>
                </a:solidFill>
                <a:effectLst/>
                <a:latin typeface="BlinkMacSystemFont"/>
              </a:rPr>
              <a:t>MeSH</a:t>
            </a:r>
            <a:r>
              <a:rPr lang="en-US" b="1" i="0" dirty="0">
                <a:solidFill>
                  <a:srgbClr val="212121"/>
                </a:solidFill>
                <a:effectLst/>
                <a:latin typeface="BlinkMacSystemFont"/>
              </a:rPr>
              <a:t> Terms]) OR (queer[</a:t>
            </a:r>
            <a:r>
              <a:rPr lang="en-US" b="1" i="0" dirty="0" err="1">
                <a:solidFill>
                  <a:srgbClr val="212121"/>
                </a:solidFill>
                <a:effectLst/>
                <a:latin typeface="BlinkMacSystemFont"/>
              </a:rPr>
              <a:t>tiab</a:t>
            </a:r>
            <a:r>
              <a:rPr lang="en-US" b="1" i="0" dirty="0">
                <a:solidFill>
                  <a:srgbClr val="212121"/>
                </a:solidFill>
                <a:effectLst/>
                <a:latin typeface="BlinkMacSystemFont"/>
              </a:rPr>
              <a:t>])) OR (transgender[</a:t>
            </a:r>
            <a:r>
              <a:rPr lang="en-US" b="1" i="0" dirty="0" err="1">
                <a:solidFill>
                  <a:srgbClr val="212121"/>
                </a:solidFill>
                <a:effectLst/>
                <a:latin typeface="BlinkMacSystemFont"/>
              </a:rPr>
              <a:t>tiab</a:t>
            </a:r>
            <a:r>
              <a:rPr lang="en-US" b="1" i="0" dirty="0">
                <a:solidFill>
                  <a:srgbClr val="212121"/>
                </a:solidFill>
                <a:effectLst/>
                <a:latin typeface="BlinkMacSystemFont"/>
              </a:rPr>
              <a:t>])) OR (gay[</a:t>
            </a:r>
            <a:r>
              <a:rPr lang="en-US" b="1" i="0" dirty="0" err="1">
                <a:solidFill>
                  <a:srgbClr val="212121"/>
                </a:solidFill>
                <a:effectLst/>
                <a:latin typeface="BlinkMacSystemFont"/>
              </a:rPr>
              <a:t>tiab</a:t>
            </a:r>
            <a:r>
              <a:rPr lang="en-US" b="1" i="0" dirty="0">
                <a:solidFill>
                  <a:srgbClr val="212121"/>
                </a:solidFill>
                <a:effectLst/>
                <a:latin typeface="BlinkMacSystemFont"/>
              </a:rPr>
              <a:t>])) OR (lesbian[</a:t>
            </a:r>
            <a:r>
              <a:rPr lang="en-US" b="1" i="0" dirty="0" err="1">
                <a:solidFill>
                  <a:srgbClr val="212121"/>
                </a:solidFill>
                <a:effectLst/>
                <a:latin typeface="BlinkMacSystemFont"/>
              </a:rPr>
              <a:t>tiab</a:t>
            </a:r>
            <a:r>
              <a:rPr lang="en-US" b="1" i="0" dirty="0">
                <a:solidFill>
                  <a:srgbClr val="212121"/>
                </a:solidFill>
                <a:effectLst/>
                <a:latin typeface="BlinkMacSystemFont"/>
              </a:rPr>
              <a:t>])) OR (</a:t>
            </a:r>
            <a:r>
              <a:rPr lang="en-US" b="1" i="0" dirty="0" err="1">
                <a:solidFill>
                  <a:srgbClr val="212121"/>
                </a:solidFill>
                <a:effectLst/>
                <a:latin typeface="BlinkMacSystemFont"/>
              </a:rPr>
              <a:t>lgbtq</a:t>
            </a:r>
            <a:r>
              <a:rPr lang="en-US" b="1" i="0" dirty="0">
                <a:solidFill>
                  <a:srgbClr val="212121"/>
                </a:solidFill>
                <a:effectLst/>
                <a:latin typeface="BlinkMacSystemFont"/>
              </a:rPr>
              <a:t>[</a:t>
            </a:r>
            <a:r>
              <a:rPr lang="en-US" b="1" i="0" dirty="0" err="1">
                <a:solidFill>
                  <a:srgbClr val="212121"/>
                </a:solidFill>
                <a:effectLst/>
                <a:latin typeface="BlinkMacSystemFont"/>
              </a:rPr>
              <a:t>tiab</a:t>
            </a:r>
            <a:r>
              <a:rPr lang="en-US" b="1" i="0" dirty="0">
                <a:solidFill>
                  <a:srgbClr val="212121"/>
                </a:solidFill>
                <a:effectLst/>
                <a:latin typeface="BlinkMacSystemFont"/>
              </a:rPr>
              <a:t>]))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923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2286000"/>
            <a:ext cx="83058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688514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5B1578-9B95-463A-91DE-797A98F7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753F1F-C532-475B-BE0D-7359EB6F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Thank you! 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Don’t hesitate to reach out after class!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27" name="Text Placeholder 5">
            <a:extLst>
              <a:ext uri="{FF2B5EF4-FFF2-40B4-BE49-F238E27FC236}">
                <a16:creationId xmlns:a16="http://schemas.microsoft.com/office/drawing/2014/main" id="{F2916A50-4A17-FABA-7CFE-BC9EAEDD5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048659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852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0DB34DF-EC02-4BED-A9AA-4F2731198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287"/>
          <a:stretch/>
        </p:blipFill>
        <p:spPr>
          <a:xfrm>
            <a:off x="-1" y="10"/>
            <a:ext cx="12192000" cy="455102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92" y="5268692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100" spc="-100" dirty="0">
                <a:solidFill>
                  <a:schemeClr val="tx1"/>
                </a:solidFill>
              </a:rPr>
              <a:t>A Broad Search Results In HIGH RETRIEVAL</a:t>
            </a:r>
            <a:r>
              <a:rPr lang="en-US" sz="4100" cap="all" spc="-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C3D40D-F96A-49C6-92D3-F32B01B4FB25}"/>
              </a:ext>
            </a:extLst>
          </p:cNvPr>
          <p:cNvSpPr/>
          <p:nvPr/>
        </p:nvSpPr>
        <p:spPr>
          <a:xfrm>
            <a:off x="5303519" y="3750936"/>
            <a:ext cx="2440305" cy="800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26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0DB34DF-EC02-4BED-A9AA-4F2731198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287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100" spc="-100" dirty="0">
                <a:solidFill>
                  <a:schemeClr val="tx1"/>
                </a:solidFill>
              </a:rPr>
              <a:t>Click On Advanced to See What PubMed has Searched.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ACDA4F-5E12-473B-8DA3-DB7EC5E1AA5B}"/>
              </a:ext>
            </a:extLst>
          </p:cNvPr>
          <p:cNvSpPr/>
          <p:nvPr/>
        </p:nvSpPr>
        <p:spPr>
          <a:xfrm>
            <a:off x="5436298" y="1542050"/>
            <a:ext cx="1505517" cy="598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23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AC1E5BE-2D3E-4549-BAA2-47B843BF9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96" y="102709"/>
            <a:ext cx="11722608" cy="66525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BDFF8F-2653-4472-8ACD-293566496A7D}"/>
              </a:ext>
            </a:extLst>
          </p:cNvPr>
          <p:cNvSpPr/>
          <p:nvPr/>
        </p:nvSpPr>
        <p:spPr>
          <a:xfrm>
            <a:off x="2220507" y="5786535"/>
            <a:ext cx="706876" cy="9687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34CE1A-DC48-0B56-B0BA-6EDC62680243}"/>
              </a:ext>
            </a:extLst>
          </p:cNvPr>
          <p:cNvSpPr/>
          <p:nvPr/>
        </p:nvSpPr>
        <p:spPr>
          <a:xfrm>
            <a:off x="371856" y="237744"/>
            <a:ext cx="3700611" cy="5581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5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9" name="Rectangle 13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0" name="Rectangle 15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21" name="Rectangle 17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22" name="Group 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Rectangle 24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26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Rectangle 28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30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7" name="Rectangle 32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6F139-DFA5-BC27-4598-7811B5084193}"/>
              </a:ext>
            </a:extLst>
          </p:cNvPr>
          <p:cNvSpPr txBox="1"/>
          <p:nvPr/>
        </p:nvSpPr>
        <p:spPr>
          <a:xfrm>
            <a:off x="926111" y="1677960"/>
            <a:ext cx="2472350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spc="-100" dirty="0">
                <a:solidFill>
                  <a:schemeClr val="bg1"/>
                </a:solidFill>
                <a:latin typeface="+mj-lt"/>
              </a:rPr>
              <a:t>The PubMed </a:t>
            </a:r>
            <a:r>
              <a:rPr lang="en-US" sz="2600" b="1" spc="-100" dirty="0">
                <a:solidFill>
                  <a:schemeClr val="bg1"/>
                </a:solidFill>
                <a:latin typeface="+mj-lt"/>
              </a:rPr>
              <a:t>Advanced Search Builder </a:t>
            </a:r>
            <a:r>
              <a:rPr lang="en-US" sz="2600" spc="-100" dirty="0">
                <a:solidFill>
                  <a:schemeClr val="bg1"/>
                </a:solidFill>
                <a:latin typeface="+mj-lt"/>
              </a:rPr>
              <a:t>Shows You how the Database Searched the Term you Entered.</a:t>
            </a:r>
          </a:p>
        </p:txBody>
      </p:sp>
      <p:sp>
        <p:nvSpPr>
          <p:cNvPr id="128" name="Rectangle 34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9" name="Straight Connector 36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38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40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4CD31B-EB61-4F78-B9B3-9E0DC4509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1361" y="1557799"/>
            <a:ext cx="8781506" cy="353838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0013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4630" y="237744"/>
            <a:ext cx="7652977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222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B59F8-7FA7-4618-B1CA-0422EBA0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392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Brainstorm: what kind(s) of milk?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59252-DB37-42B6-AE03-464B1D388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2" y="2386584"/>
            <a:ext cx="6281928" cy="3648456"/>
          </a:xfrm>
        </p:spPr>
        <p:txBody>
          <a:bodyPr numCol="2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Almond Milk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Oat Milk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Cashew Milk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Soy Milk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Cow’s Milk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Goat’s Milk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Sheep’s Milk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Milk Substitutes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Non-Dairy Milk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Milk Proteins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Milk Allergies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Milk Products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FD662D-E4A1-1C9F-41C2-7B4DBF5713ED}"/>
              </a:ext>
            </a:extLst>
          </p:cNvPr>
          <p:cNvSpPr txBox="1"/>
          <p:nvPr/>
        </p:nvSpPr>
        <p:spPr>
          <a:xfrm>
            <a:off x="343809" y="413131"/>
            <a:ext cx="3645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Focus Your 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898F8D-778D-9753-E59D-26B902A61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2336" y="1411037"/>
            <a:ext cx="3768312" cy="19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80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e6779a0-2c77-4ea6-bddb-e5792c3dcf5b" xsi:nil="true"/>
    <lcf76f155ced4ddcb4097134ff3c332f xmlns="4e6779a0-2c77-4ea6-bddb-e5792c3dcf5b">
      <Terms xmlns="http://schemas.microsoft.com/office/infopath/2007/PartnerControls"/>
    </lcf76f155ced4ddcb4097134ff3c332f>
    <TaxCatchAll xmlns="af9fa6da-87e4-4e92-8929-398a2e7d38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D3DAADDE17CC4A955181C61A33D6E6" ma:contentTypeVersion="14" ma:contentTypeDescription="Create a new document." ma:contentTypeScope="" ma:versionID="1aa5f636dd922f0f9b0fb2a1dbd3e9be">
  <xsd:schema xmlns:xsd="http://www.w3.org/2001/XMLSchema" xmlns:xs="http://www.w3.org/2001/XMLSchema" xmlns:p="http://schemas.microsoft.com/office/2006/metadata/properties" xmlns:ns2="4e6779a0-2c77-4ea6-bddb-e5792c3dcf5b" xmlns:ns3="af9fa6da-87e4-4e92-8929-398a2e7d38f6" targetNamespace="http://schemas.microsoft.com/office/2006/metadata/properties" ma:root="true" ma:fieldsID="28e22b8be1e8bd9fc887673cff8b728f" ns2:_="" ns3:_="">
    <xsd:import namespace="4e6779a0-2c77-4ea6-bddb-e5792c3dcf5b"/>
    <xsd:import namespace="af9fa6da-87e4-4e92-8929-398a2e7d3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779a0-2c77-4ea6-bddb-e5792c3dc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75565f4-37d4-41f8-a5e4-628fb74720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fa6da-87e4-4e92-8929-398a2e7d3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9cddecc-9e49-4b5e-a6e1-767cbea7b58f}" ma:internalName="TaxCatchAll" ma:showField="CatchAllData" ma:web="af9fa6da-87e4-4e92-8929-398a2e7d38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5FBC4-9D33-46BE-911D-419763BA9AF9}">
  <ds:schemaRefs>
    <ds:schemaRef ds:uri="4e6779a0-2c77-4ea6-bddb-e5792c3dcf5b"/>
    <ds:schemaRef ds:uri="71af3243-3dd4-4a8d-8c0d-dd76da1f02a5"/>
    <ds:schemaRef ds:uri="af9fa6da-87e4-4e92-8929-398a2e7d38f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91D271-1181-4C74-BDAF-86303B44F754}">
  <ds:schemaRefs>
    <ds:schemaRef ds:uri="4e6779a0-2c77-4ea6-bddb-e5792c3dcf5b"/>
    <ds:schemaRef ds:uri="af9fa6da-87e4-4e92-8929-398a2e7d38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{BBBDB8FD-275B-49C7-97B8-742D7023762E}tf56219246_win32</Template>
  <TotalTime>4602</TotalTime>
  <Words>1322</Words>
  <Application>Microsoft Macintosh PowerPoint</Application>
  <PresentationFormat>Widescreen</PresentationFormat>
  <Paragraphs>179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Abadi Extra Light</vt:lpstr>
      <vt:lpstr>Arial</vt:lpstr>
      <vt:lpstr>Avenir Next LT Pro</vt:lpstr>
      <vt:lpstr>Avenir Next LT Pro Light</vt:lpstr>
      <vt:lpstr>BlinkMacSystemFont</vt:lpstr>
      <vt:lpstr>Calibri</vt:lpstr>
      <vt:lpstr>Garamond</vt:lpstr>
      <vt:lpstr>SavonVTI</vt:lpstr>
      <vt:lpstr>BioEthics Seminar 2 Searching PubMed</vt:lpstr>
      <vt:lpstr>PowerPoint Presentation</vt:lpstr>
      <vt:lpstr>“Free” Searching for Subjects or Concepts</vt:lpstr>
      <vt:lpstr>PowerPoint Presentation</vt:lpstr>
      <vt:lpstr>A Broad Search Results In HIGH RETRIEVAL.</vt:lpstr>
      <vt:lpstr>Click On Advanced to See What PubMed has Searched.</vt:lpstr>
      <vt:lpstr>PowerPoint Presentation</vt:lpstr>
      <vt:lpstr>PowerPoint Presentation</vt:lpstr>
      <vt:lpstr>Brainstorm: what kind(s) of milk?</vt:lpstr>
      <vt:lpstr>PowerPoint Presentation</vt:lpstr>
      <vt:lpstr>Combining in the Advanced SB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</vt:lpstr>
      <vt:lpstr> </vt:lpstr>
      <vt:lpstr>[tiab]  Using Directives to search for subjects/concepts in PubMed</vt:lpstr>
      <vt:lpstr>PowerPoint Presentation</vt:lpstr>
      <vt:lpstr>PRO TIP:</vt:lpstr>
      <vt:lpstr>So what happened? </vt:lpstr>
      <vt:lpstr>Keyword search using [tiab]:</vt:lpstr>
      <vt:lpstr>When doesn’t [tiab] work? </vt:lpstr>
      <vt:lpstr>[Tiab] practice</vt:lpstr>
      <vt:lpstr> A 3rd Way to Search PubMed:          Medical Subject Headings [MeSH] </vt:lpstr>
      <vt:lpstr>MeSH Database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Thank you!   Don’t hesitate to reach out after class!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Jessica DeCaro</dc:creator>
  <cp:lastModifiedBy>Vivian McCallum</cp:lastModifiedBy>
  <cp:revision>73</cp:revision>
  <dcterms:created xsi:type="dcterms:W3CDTF">2021-09-21T14:45:25Z</dcterms:created>
  <dcterms:modified xsi:type="dcterms:W3CDTF">2022-09-28T12:51:55Z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0x010100D4D3DAADDE17CC4A955181C61A33D6E6</vt:lpwstr>
  </property>
  <property fmtid="{D5CDD505-2E9C-101B-9397-08002B2CF9AE}" pid="3" name="MediaServiceImageTags">
    <vt:lpwstr/>
  </property>
</Properties>
</file>