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7"/>
  </p:notesMasterIdLst>
  <p:sldIdLst>
    <p:sldId id="293" r:id="rId5"/>
    <p:sldId id="698" r:id="rId6"/>
    <p:sldId id="657" r:id="rId7"/>
    <p:sldId id="754" r:id="rId8"/>
    <p:sldId id="707" r:id="rId9"/>
    <p:sldId id="708" r:id="rId10"/>
    <p:sldId id="731" r:id="rId11"/>
    <p:sldId id="732" r:id="rId12"/>
    <p:sldId id="733" r:id="rId13"/>
    <p:sldId id="734" r:id="rId14"/>
    <p:sldId id="703" r:id="rId15"/>
    <p:sldId id="688" r:id="rId16"/>
    <p:sldId id="690" r:id="rId17"/>
    <p:sldId id="653" r:id="rId18"/>
    <p:sldId id="592" r:id="rId19"/>
    <p:sldId id="691" r:id="rId20"/>
    <p:sldId id="645" r:id="rId21"/>
    <p:sldId id="704" r:id="rId22"/>
    <p:sldId id="705" r:id="rId23"/>
    <p:sldId id="706" r:id="rId24"/>
    <p:sldId id="674" r:id="rId25"/>
    <p:sldId id="675" r:id="rId26"/>
    <p:sldId id="648" r:id="rId27"/>
    <p:sldId id="547" r:id="rId28"/>
    <p:sldId id="527" r:id="rId29"/>
    <p:sldId id="528" r:id="rId30"/>
    <p:sldId id="529" r:id="rId31"/>
    <p:sldId id="530" r:id="rId32"/>
    <p:sldId id="257" r:id="rId33"/>
    <p:sldId id="258" r:id="rId34"/>
    <p:sldId id="332" r:id="rId35"/>
    <p:sldId id="26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DeCaro" initials="JD" lastIdx="1" clrIdx="0">
    <p:extLst>
      <p:ext uri="{19B8F6BF-5375-455C-9EA6-DF929625EA0E}">
        <p15:presenceInfo xmlns:p15="http://schemas.microsoft.com/office/powerpoint/2012/main" userId="2cf69736819cafe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19" autoAdjust="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26T16:03:26.660" idx="1">
    <p:pos x="10" y="10"/>
    <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1" Type="http://schemas.openxmlformats.org/officeDocument/2006/relationships/hyperlink" Target="https://case.edu/chslibrary/"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case.edu/chslibrary/"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7CABA-BE32-4BC6-83AB-B20C1602865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2F34AC-E13D-4B3E-BE34-607D5A642FE2}">
      <dgm:prSet custT="1"/>
      <dgm:spPr>
        <a:solidFill>
          <a:schemeClr val="accent1">
            <a:lumMod val="75000"/>
          </a:schemeClr>
        </a:solidFill>
      </dgm:spPr>
      <dgm:t>
        <a:bodyPr/>
        <a:lstStyle/>
        <a:p>
          <a:r>
            <a:rPr lang="en-US" sz="2400" dirty="0">
              <a:latin typeface="Arial" panose="020B0604020202020204" pitchFamily="34" charset="0"/>
              <a:cs typeface="Arial" panose="020B0604020202020204" pitchFamily="34" charset="0"/>
            </a:rPr>
            <a:t>Start from the CHSL’s website</a:t>
          </a:r>
          <a:r>
            <a:rPr lang="en-US" sz="2400"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https://case.edu/chslibrary/</a:t>
          </a:r>
          <a:endParaRPr lang="en-US" sz="2400" dirty="0">
            <a:solidFill>
              <a:schemeClr val="bg1"/>
            </a:solidFill>
            <a:latin typeface="Arial" panose="020B0604020202020204" pitchFamily="34" charset="0"/>
            <a:cs typeface="Arial" panose="020B0604020202020204" pitchFamily="34" charset="0"/>
          </a:endParaRPr>
        </a:p>
      </dgm:t>
    </dgm:pt>
    <dgm:pt modelId="{3AF79C2B-87EC-4349-9BE7-A1F340C957EA}" type="parTrans" cxnId="{88E94BE4-E7AD-4B15-8A84-42A68EF23BBD}">
      <dgm:prSet/>
      <dgm:spPr/>
      <dgm:t>
        <a:bodyPr/>
        <a:lstStyle/>
        <a:p>
          <a:endParaRPr lang="en-US"/>
        </a:p>
      </dgm:t>
    </dgm:pt>
    <dgm:pt modelId="{4E72C961-A3D2-4D80-8D08-B1864AE6F19E}" type="sibTrans" cxnId="{88E94BE4-E7AD-4B15-8A84-42A68EF23BBD}">
      <dgm:prSet/>
      <dgm:spPr/>
      <dgm:t>
        <a:bodyPr/>
        <a:lstStyle/>
        <a:p>
          <a:endParaRPr lang="en-US"/>
        </a:p>
      </dgm:t>
    </dgm:pt>
    <dgm:pt modelId="{2A12F705-F14F-4119-9224-8D874BCBAF31}">
      <dgm:prSet custT="1"/>
      <dgm:spPr>
        <a:solidFill>
          <a:schemeClr val="accent1">
            <a:lumMod val="75000"/>
          </a:schemeClr>
        </a:solidFill>
      </dgm:spPr>
      <dgm:t>
        <a:bodyPr/>
        <a:lstStyle/>
        <a:p>
          <a:r>
            <a:rPr lang="en-US" sz="2400" dirty="0">
              <a:latin typeface="Arial" panose="020B0604020202020204" pitchFamily="34" charset="0"/>
              <a:cs typeface="Arial" panose="020B0604020202020204" pitchFamily="34" charset="0"/>
            </a:rPr>
            <a:t>Navigate through the website to the resource you need using the quick links (right) or the </a:t>
          </a:r>
          <a:r>
            <a:rPr lang="en-US" sz="2400" b="1" dirty="0">
              <a:latin typeface="Arial" panose="020B0604020202020204" pitchFamily="34" charset="0"/>
              <a:cs typeface="Arial" panose="020B0604020202020204" pitchFamily="34" charset="0"/>
            </a:rPr>
            <a:t>Search Everything </a:t>
          </a:r>
          <a:r>
            <a:rPr lang="en-US" sz="2400" dirty="0">
              <a:latin typeface="Arial" panose="020B0604020202020204" pitchFamily="34" charset="0"/>
              <a:cs typeface="Arial" panose="020B0604020202020204" pitchFamily="34" charset="0"/>
            </a:rPr>
            <a:t>box.</a:t>
          </a:r>
        </a:p>
      </dgm:t>
    </dgm:pt>
    <dgm:pt modelId="{D9ED4250-69B1-4F20-9701-7940420B321D}" type="parTrans" cxnId="{D2739997-53AA-4F3B-892A-E751490E727E}">
      <dgm:prSet/>
      <dgm:spPr/>
      <dgm:t>
        <a:bodyPr/>
        <a:lstStyle/>
        <a:p>
          <a:endParaRPr lang="en-US"/>
        </a:p>
      </dgm:t>
    </dgm:pt>
    <dgm:pt modelId="{7DF60BA1-7272-43CD-A59C-F3453EFFB4BC}" type="sibTrans" cxnId="{D2739997-53AA-4F3B-892A-E751490E727E}">
      <dgm:prSet/>
      <dgm:spPr/>
      <dgm:t>
        <a:bodyPr/>
        <a:lstStyle/>
        <a:p>
          <a:endParaRPr lang="en-US"/>
        </a:p>
      </dgm:t>
    </dgm:pt>
    <dgm:pt modelId="{3DD388EC-ECF9-46E6-97AF-BA58255E3A34}">
      <dgm:prSet custT="1"/>
      <dgm:spPr>
        <a:solidFill>
          <a:schemeClr val="accent1">
            <a:lumMod val="75000"/>
          </a:schemeClr>
        </a:solidFill>
      </dgm:spPr>
      <dgm:t>
        <a:bodyPr/>
        <a:lstStyle/>
        <a:p>
          <a:r>
            <a:rPr lang="en-US" sz="2400" dirty="0">
              <a:latin typeface="Arial" panose="020B0604020202020204" pitchFamily="34" charset="0"/>
              <a:cs typeface="Arial" panose="020B0604020202020204" pitchFamily="34" charset="0"/>
            </a:rPr>
            <a:t>Authenticate when prompted using Single Sign On / Duo</a:t>
          </a:r>
          <a:r>
            <a:rPr lang="en-US" sz="2000" dirty="0"/>
            <a:t>.</a:t>
          </a:r>
        </a:p>
      </dgm:t>
    </dgm:pt>
    <dgm:pt modelId="{F4397267-F2FC-4111-9B9E-3362E20475AB}" type="parTrans" cxnId="{1C74E18C-07D0-40FA-9A1D-A47FB7A186A0}">
      <dgm:prSet/>
      <dgm:spPr/>
      <dgm:t>
        <a:bodyPr/>
        <a:lstStyle/>
        <a:p>
          <a:endParaRPr lang="en-US"/>
        </a:p>
      </dgm:t>
    </dgm:pt>
    <dgm:pt modelId="{BBBADF66-6208-45AD-97F4-1CA42E81A362}" type="sibTrans" cxnId="{1C74E18C-07D0-40FA-9A1D-A47FB7A186A0}">
      <dgm:prSet/>
      <dgm:spPr/>
      <dgm:t>
        <a:bodyPr/>
        <a:lstStyle/>
        <a:p>
          <a:endParaRPr lang="en-US"/>
        </a:p>
      </dgm:t>
    </dgm:pt>
    <dgm:pt modelId="{439708F5-538E-411C-9A55-6BD8105A0D9E}">
      <dgm:prSet custT="1"/>
      <dgm:spPr>
        <a:solidFill>
          <a:schemeClr val="accent1">
            <a:lumMod val="75000"/>
          </a:schemeClr>
        </a:solidFill>
      </dgm:spPr>
      <dgm:t>
        <a:bodyPr/>
        <a:lstStyle/>
        <a:p>
          <a:r>
            <a:rPr lang="en-US" sz="2400" dirty="0">
              <a:latin typeface="Arial" panose="020B0604020202020204" pitchFamily="34" charset="0"/>
              <a:cs typeface="Arial" panose="020B0604020202020204" pitchFamily="34" charset="0"/>
            </a:rPr>
            <a:t>99% of resources will be available</a:t>
          </a:r>
          <a:r>
            <a:rPr lang="en-US" sz="2800" b="1" dirty="0"/>
            <a:t>*</a:t>
          </a:r>
          <a:r>
            <a:rPr lang="en-US" sz="2000" dirty="0"/>
            <a:t>. </a:t>
          </a:r>
        </a:p>
      </dgm:t>
    </dgm:pt>
    <dgm:pt modelId="{A6B373FF-37EB-4139-93D3-5441BA3014D2}" type="parTrans" cxnId="{1FCC7847-EFD4-48A9-AB11-B533F116ACF3}">
      <dgm:prSet/>
      <dgm:spPr/>
      <dgm:t>
        <a:bodyPr/>
        <a:lstStyle/>
        <a:p>
          <a:endParaRPr lang="en-US"/>
        </a:p>
      </dgm:t>
    </dgm:pt>
    <dgm:pt modelId="{3E824ADD-BF55-4C62-9F4F-CAE9253EE205}" type="sibTrans" cxnId="{1FCC7847-EFD4-48A9-AB11-B533F116ACF3}">
      <dgm:prSet/>
      <dgm:spPr/>
      <dgm:t>
        <a:bodyPr/>
        <a:lstStyle/>
        <a:p>
          <a:endParaRPr lang="en-US"/>
        </a:p>
      </dgm:t>
    </dgm:pt>
    <dgm:pt modelId="{95184757-7F81-4F06-BA9F-45E5D519F216}" type="pres">
      <dgm:prSet presAssocID="{FF67CABA-BE32-4BC6-83AB-B20C1602865C}" presName="linear" presStyleCnt="0">
        <dgm:presLayoutVars>
          <dgm:animLvl val="lvl"/>
          <dgm:resizeHandles val="exact"/>
        </dgm:presLayoutVars>
      </dgm:prSet>
      <dgm:spPr/>
    </dgm:pt>
    <dgm:pt modelId="{F1E1458B-6B3C-4DBA-B67D-484DFF902738}" type="pres">
      <dgm:prSet presAssocID="{9E2F34AC-E13D-4B3E-BE34-607D5A642FE2}" presName="parentText" presStyleLbl="node1" presStyleIdx="0" presStyleCnt="4">
        <dgm:presLayoutVars>
          <dgm:chMax val="0"/>
          <dgm:bulletEnabled val="1"/>
        </dgm:presLayoutVars>
      </dgm:prSet>
      <dgm:spPr/>
    </dgm:pt>
    <dgm:pt modelId="{BCF818EA-20CF-4364-B2FD-70A5A073A0C4}" type="pres">
      <dgm:prSet presAssocID="{4E72C961-A3D2-4D80-8D08-B1864AE6F19E}" presName="spacer" presStyleCnt="0"/>
      <dgm:spPr/>
    </dgm:pt>
    <dgm:pt modelId="{7E10D8B6-3949-450D-AA40-5DD8016A0BBA}" type="pres">
      <dgm:prSet presAssocID="{2A12F705-F14F-4119-9224-8D874BCBAF31}" presName="parentText" presStyleLbl="node1" presStyleIdx="1" presStyleCnt="4">
        <dgm:presLayoutVars>
          <dgm:chMax val="0"/>
          <dgm:bulletEnabled val="1"/>
        </dgm:presLayoutVars>
      </dgm:prSet>
      <dgm:spPr/>
    </dgm:pt>
    <dgm:pt modelId="{3C5D20D4-F33D-4D1E-8F5C-EF6AF23BCBDC}" type="pres">
      <dgm:prSet presAssocID="{7DF60BA1-7272-43CD-A59C-F3453EFFB4BC}" presName="spacer" presStyleCnt="0"/>
      <dgm:spPr/>
    </dgm:pt>
    <dgm:pt modelId="{B9458E68-CB46-4AAC-AFEF-72E29A54DD3B}" type="pres">
      <dgm:prSet presAssocID="{3DD388EC-ECF9-46E6-97AF-BA58255E3A34}" presName="parentText" presStyleLbl="node1" presStyleIdx="2" presStyleCnt="4">
        <dgm:presLayoutVars>
          <dgm:chMax val="0"/>
          <dgm:bulletEnabled val="1"/>
        </dgm:presLayoutVars>
      </dgm:prSet>
      <dgm:spPr/>
    </dgm:pt>
    <dgm:pt modelId="{884F8D5B-908D-41A9-BED3-AD7AEA3078F5}" type="pres">
      <dgm:prSet presAssocID="{BBBADF66-6208-45AD-97F4-1CA42E81A362}" presName="spacer" presStyleCnt="0"/>
      <dgm:spPr/>
    </dgm:pt>
    <dgm:pt modelId="{2AF992F2-3321-475E-A1B6-DAF07DA5595B}" type="pres">
      <dgm:prSet presAssocID="{439708F5-538E-411C-9A55-6BD8105A0D9E}" presName="parentText" presStyleLbl="node1" presStyleIdx="3" presStyleCnt="4">
        <dgm:presLayoutVars>
          <dgm:chMax val="0"/>
          <dgm:bulletEnabled val="1"/>
        </dgm:presLayoutVars>
      </dgm:prSet>
      <dgm:spPr/>
    </dgm:pt>
  </dgm:ptLst>
  <dgm:cxnLst>
    <dgm:cxn modelId="{1FCC7847-EFD4-48A9-AB11-B533F116ACF3}" srcId="{FF67CABA-BE32-4BC6-83AB-B20C1602865C}" destId="{439708F5-538E-411C-9A55-6BD8105A0D9E}" srcOrd="3" destOrd="0" parTransId="{A6B373FF-37EB-4139-93D3-5441BA3014D2}" sibTransId="{3E824ADD-BF55-4C62-9F4F-CAE9253EE205}"/>
    <dgm:cxn modelId="{70F34368-E0BE-4EF8-8383-956CA089E18F}" type="presOf" srcId="{FF67CABA-BE32-4BC6-83AB-B20C1602865C}" destId="{95184757-7F81-4F06-BA9F-45E5D519F216}" srcOrd="0" destOrd="0" presId="urn:microsoft.com/office/officeart/2005/8/layout/vList2"/>
    <dgm:cxn modelId="{1C74E18C-07D0-40FA-9A1D-A47FB7A186A0}" srcId="{FF67CABA-BE32-4BC6-83AB-B20C1602865C}" destId="{3DD388EC-ECF9-46E6-97AF-BA58255E3A34}" srcOrd="2" destOrd="0" parTransId="{F4397267-F2FC-4111-9B9E-3362E20475AB}" sibTransId="{BBBADF66-6208-45AD-97F4-1CA42E81A362}"/>
    <dgm:cxn modelId="{D2739997-53AA-4F3B-892A-E751490E727E}" srcId="{FF67CABA-BE32-4BC6-83AB-B20C1602865C}" destId="{2A12F705-F14F-4119-9224-8D874BCBAF31}" srcOrd="1" destOrd="0" parTransId="{D9ED4250-69B1-4F20-9701-7940420B321D}" sibTransId="{7DF60BA1-7272-43CD-A59C-F3453EFFB4BC}"/>
    <dgm:cxn modelId="{7D3BB3B8-B2C8-4B5E-8798-5DE056B7AC66}" type="presOf" srcId="{3DD388EC-ECF9-46E6-97AF-BA58255E3A34}" destId="{B9458E68-CB46-4AAC-AFEF-72E29A54DD3B}" srcOrd="0" destOrd="0" presId="urn:microsoft.com/office/officeart/2005/8/layout/vList2"/>
    <dgm:cxn modelId="{F63CDAC2-F9EA-4CF5-9582-24C061376DC6}" type="presOf" srcId="{2A12F705-F14F-4119-9224-8D874BCBAF31}" destId="{7E10D8B6-3949-450D-AA40-5DD8016A0BBA}" srcOrd="0" destOrd="0" presId="urn:microsoft.com/office/officeart/2005/8/layout/vList2"/>
    <dgm:cxn modelId="{A9ECE0C5-71C6-47CD-8C78-D77E22670EED}" type="presOf" srcId="{439708F5-538E-411C-9A55-6BD8105A0D9E}" destId="{2AF992F2-3321-475E-A1B6-DAF07DA5595B}" srcOrd="0" destOrd="0" presId="urn:microsoft.com/office/officeart/2005/8/layout/vList2"/>
    <dgm:cxn modelId="{FCD955C6-F8DF-4C55-877E-FC82249627A2}" type="presOf" srcId="{9E2F34AC-E13D-4B3E-BE34-607D5A642FE2}" destId="{F1E1458B-6B3C-4DBA-B67D-484DFF902738}" srcOrd="0" destOrd="0" presId="urn:microsoft.com/office/officeart/2005/8/layout/vList2"/>
    <dgm:cxn modelId="{88E94BE4-E7AD-4B15-8A84-42A68EF23BBD}" srcId="{FF67CABA-BE32-4BC6-83AB-B20C1602865C}" destId="{9E2F34AC-E13D-4B3E-BE34-607D5A642FE2}" srcOrd="0" destOrd="0" parTransId="{3AF79C2B-87EC-4349-9BE7-A1F340C957EA}" sibTransId="{4E72C961-A3D2-4D80-8D08-B1864AE6F19E}"/>
    <dgm:cxn modelId="{500411B0-28D2-482A-A2DE-4AE01AF535A1}" type="presParOf" srcId="{95184757-7F81-4F06-BA9F-45E5D519F216}" destId="{F1E1458B-6B3C-4DBA-B67D-484DFF902738}" srcOrd="0" destOrd="0" presId="urn:microsoft.com/office/officeart/2005/8/layout/vList2"/>
    <dgm:cxn modelId="{45C53369-6FA0-4D50-9370-A3A7F8511971}" type="presParOf" srcId="{95184757-7F81-4F06-BA9F-45E5D519F216}" destId="{BCF818EA-20CF-4364-B2FD-70A5A073A0C4}" srcOrd="1" destOrd="0" presId="urn:microsoft.com/office/officeart/2005/8/layout/vList2"/>
    <dgm:cxn modelId="{D8527A36-636A-4F58-A1EE-A3DDB16B8DBC}" type="presParOf" srcId="{95184757-7F81-4F06-BA9F-45E5D519F216}" destId="{7E10D8B6-3949-450D-AA40-5DD8016A0BBA}" srcOrd="2" destOrd="0" presId="urn:microsoft.com/office/officeart/2005/8/layout/vList2"/>
    <dgm:cxn modelId="{46FE1131-70FD-4EDD-8EF6-39AF5B408907}" type="presParOf" srcId="{95184757-7F81-4F06-BA9F-45E5D519F216}" destId="{3C5D20D4-F33D-4D1E-8F5C-EF6AF23BCBDC}" srcOrd="3" destOrd="0" presId="urn:microsoft.com/office/officeart/2005/8/layout/vList2"/>
    <dgm:cxn modelId="{888498EE-08A0-4E8D-ACA0-BDF48514F243}" type="presParOf" srcId="{95184757-7F81-4F06-BA9F-45E5D519F216}" destId="{B9458E68-CB46-4AAC-AFEF-72E29A54DD3B}" srcOrd="4" destOrd="0" presId="urn:microsoft.com/office/officeart/2005/8/layout/vList2"/>
    <dgm:cxn modelId="{14C5C82A-3C1E-4028-8F2D-11BC95C1A3F9}" type="presParOf" srcId="{95184757-7F81-4F06-BA9F-45E5D519F216}" destId="{884F8D5B-908D-41A9-BED3-AD7AEA3078F5}" srcOrd="5" destOrd="0" presId="urn:microsoft.com/office/officeart/2005/8/layout/vList2"/>
    <dgm:cxn modelId="{EEB11258-7B69-41F1-B88B-1DAB8E2278D2}" type="presParOf" srcId="{95184757-7F81-4F06-BA9F-45E5D519F216}" destId="{2AF992F2-3321-475E-A1B6-DAF07DA5595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1458B-6B3C-4DBA-B67D-484DFF902738}">
      <dsp:nvSpPr>
        <dsp:cNvPr id="0" name=""/>
        <dsp:cNvSpPr/>
      </dsp:nvSpPr>
      <dsp:spPr>
        <a:xfrm>
          <a:off x="0" y="18261"/>
          <a:ext cx="10611791" cy="90733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Start from the CHSL’s website</a:t>
          </a:r>
          <a:r>
            <a:rPr lang="en-US" sz="2400" kern="1200" dirty="0">
              <a:solidFill>
                <a:schemeClr val="bg1"/>
              </a:solidFill>
              <a:latin typeface="Arial" panose="020B0604020202020204" pitchFamily="34" charset="0"/>
              <a:cs typeface="Arial" panose="020B0604020202020204" pitchFamily="34" charset="0"/>
            </a:rPr>
            <a:t>: </a:t>
          </a:r>
          <a:r>
            <a:rPr lang="en-US" sz="2400" kern="1200" dirty="0">
              <a:solidFill>
                <a:schemeClr val="bg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https://case.edu/chslibrary/</a:t>
          </a:r>
          <a:endParaRPr lang="en-US" sz="2400" kern="1200" dirty="0">
            <a:solidFill>
              <a:schemeClr val="bg1"/>
            </a:solidFill>
            <a:latin typeface="Arial" panose="020B0604020202020204" pitchFamily="34" charset="0"/>
            <a:cs typeface="Arial" panose="020B0604020202020204" pitchFamily="34" charset="0"/>
          </a:endParaRPr>
        </a:p>
      </dsp:txBody>
      <dsp:txXfrm>
        <a:off x="44292" y="62553"/>
        <a:ext cx="10523207" cy="818751"/>
      </dsp:txXfrm>
    </dsp:sp>
    <dsp:sp modelId="{7E10D8B6-3949-450D-AA40-5DD8016A0BBA}">
      <dsp:nvSpPr>
        <dsp:cNvPr id="0" name=""/>
        <dsp:cNvSpPr/>
      </dsp:nvSpPr>
      <dsp:spPr>
        <a:xfrm>
          <a:off x="0" y="1020636"/>
          <a:ext cx="10611791" cy="90733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Navigate through the website to the resource you need using the quick links (right) or the </a:t>
          </a:r>
          <a:r>
            <a:rPr lang="en-US" sz="2400" b="1" kern="1200" dirty="0">
              <a:latin typeface="Arial" panose="020B0604020202020204" pitchFamily="34" charset="0"/>
              <a:cs typeface="Arial" panose="020B0604020202020204" pitchFamily="34" charset="0"/>
            </a:rPr>
            <a:t>Search Everything </a:t>
          </a:r>
          <a:r>
            <a:rPr lang="en-US" sz="2400" kern="1200" dirty="0">
              <a:latin typeface="Arial" panose="020B0604020202020204" pitchFamily="34" charset="0"/>
              <a:cs typeface="Arial" panose="020B0604020202020204" pitchFamily="34" charset="0"/>
            </a:rPr>
            <a:t>box.</a:t>
          </a:r>
        </a:p>
      </dsp:txBody>
      <dsp:txXfrm>
        <a:off x="44292" y="1064928"/>
        <a:ext cx="10523207" cy="818751"/>
      </dsp:txXfrm>
    </dsp:sp>
    <dsp:sp modelId="{B9458E68-CB46-4AAC-AFEF-72E29A54DD3B}">
      <dsp:nvSpPr>
        <dsp:cNvPr id="0" name=""/>
        <dsp:cNvSpPr/>
      </dsp:nvSpPr>
      <dsp:spPr>
        <a:xfrm>
          <a:off x="0" y="2023011"/>
          <a:ext cx="10611791" cy="90733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Authenticate when prompted using Single Sign On / Duo</a:t>
          </a:r>
          <a:r>
            <a:rPr lang="en-US" sz="2000" kern="1200" dirty="0"/>
            <a:t>.</a:t>
          </a:r>
        </a:p>
      </dsp:txBody>
      <dsp:txXfrm>
        <a:off x="44292" y="2067303"/>
        <a:ext cx="10523207" cy="818751"/>
      </dsp:txXfrm>
    </dsp:sp>
    <dsp:sp modelId="{2AF992F2-3321-475E-A1B6-DAF07DA5595B}">
      <dsp:nvSpPr>
        <dsp:cNvPr id="0" name=""/>
        <dsp:cNvSpPr/>
      </dsp:nvSpPr>
      <dsp:spPr>
        <a:xfrm>
          <a:off x="0" y="3025386"/>
          <a:ext cx="10611791" cy="90733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99% of resources will be available</a:t>
          </a:r>
          <a:r>
            <a:rPr lang="en-US" sz="2800" b="1" kern="1200" dirty="0"/>
            <a:t>*</a:t>
          </a:r>
          <a:r>
            <a:rPr lang="en-US" sz="2000" kern="1200" dirty="0"/>
            <a:t>. </a:t>
          </a:r>
        </a:p>
      </dsp:txBody>
      <dsp:txXfrm>
        <a:off x="44292" y="3069678"/>
        <a:ext cx="10523207" cy="8187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52D84F-7B20-40C1-B737-844145EBDDE7}" type="datetimeFigureOut">
              <a:rPr lang="en-US" smtClean="0"/>
              <a:t>9/21/22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50277-69A6-48C3-A47A-1DFEB1468EEF}" type="slidenum">
              <a:rPr lang="en-US" smtClean="0"/>
              <a:t>‹#›</a:t>
            </a:fld>
            <a:endParaRPr lang="en-US"/>
          </a:p>
        </p:txBody>
      </p:sp>
    </p:spTree>
    <p:extLst>
      <p:ext uri="{BB962C8B-B14F-4D97-AF65-F5344CB8AC3E}">
        <p14:creationId xmlns:p14="http://schemas.microsoft.com/office/powerpoint/2010/main" val="1603795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9F67A-90D1-40FF-A8B4-CF56E31F208E}" type="slidenum">
              <a:rPr lang="en-US" smtClean="0"/>
              <a:t>16</a:t>
            </a:fld>
            <a:endParaRPr lang="en-US"/>
          </a:p>
        </p:txBody>
      </p:sp>
    </p:spTree>
    <p:extLst>
      <p:ext uri="{BB962C8B-B14F-4D97-AF65-F5344CB8AC3E}">
        <p14:creationId xmlns:p14="http://schemas.microsoft.com/office/powerpoint/2010/main" val="3245211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9/21/22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9/21/22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9/21/22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9/21/22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9/21/22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9/21/22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9/21/22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9/21/22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9/21/22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9/21/22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mailto:chslreference@case.edu"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chs.libguides.com/c.php?g=1194616" TargetMode="External"/><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hs.libguides.com/c.php?g=1194616"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278296"/>
            <a:ext cx="12191980" cy="6858000"/>
          </a:xfrm>
          <a:prstGeom prst="rect">
            <a:avLst/>
          </a:prstGeom>
        </p:spPr>
      </p:pic>
      <p:sp>
        <p:nvSpPr>
          <p:cNvPr id="89"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2" y="1975105"/>
            <a:ext cx="4775075" cy="2159574"/>
          </a:xfrm>
        </p:spPr>
        <p:txBody>
          <a:bodyPr>
            <a:noAutofit/>
          </a:bodyPr>
          <a:lstStyle/>
          <a:p>
            <a:br>
              <a:rPr lang="en-US" sz="2800" dirty="0">
                <a:solidFill>
                  <a:schemeClr val="tx1"/>
                </a:solidFill>
              </a:rPr>
            </a:br>
            <a:r>
              <a:rPr lang="en-US" sz="2800" dirty="0">
                <a:solidFill>
                  <a:schemeClr val="tx1"/>
                </a:solidFill>
              </a:rPr>
              <a:t>Bioethics</a:t>
            </a:r>
            <a:br>
              <a:rPr lang="en-US" sz="2800" dirty="0">
                <a:solidFill>
                  <a:schemeClr val="tx1"/>
                </a:solidFill>
              </a:rPr>
            </a:br>
            <a:br>
              <a:rPr lang="en-US" sz="2800" dirty="0">
                <a:solidFill>
                  <a:schemeClr val="tx1"/>
                </a:solidFill>
              </a:rPr>
            </a:br>
            <a:r>
              <a:rPr lang="en-US" sz="2800" cap="none" dirty="0">
                <a:solidFill>
                  <a:schemeClr val="tx1"/>
                </a:solidFill>
              </a:rPr>
              <a:t>How To Do A Literature Review </a:t>
            </a:r>
            <a:br>
              <a:rPr lang="en-US" sz="2800" cap="none" dirty="0">
                <a:solidFill>
                  <a:schemeClr val="tx1"/>
                </a:solidFill>
              </a:rPr>
            </a:br>
            <a:br>
              <a:rPr lang="en-US" sz="2800" dirty="0">
                <a:solidFill>
                  <a:schemeClr val="tx1"/>
                </a:solidFill>
              </a:rPr>
            </a:br>
            <a:r>
              <a:rPr lang="en-US" sz="2800" dirty="0">
                <a:solidFill>
                  <a:schemeClr val="tx1"/>
                </a:solidFill>
              </a:rPr>
              <a:t>Seminar 1</a:t>
            </a:r>
            <a:br>
              <a:rPr lang="en-US" sz="2800" dirty="0">
                <a:solidFill>
                  <a:schemeClr val="tx1"/>
                </a:solidFill>
              </a:rPr>
            </a:br>
            <a:endParaRPr lang="en-US" sz="2000" dirty="0">
              <a:solidFill>
                <a:schemeClr val="tx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947452" y="4393096"/>
            <a:ext cx="4034198" cy="489800"/>
          </a:xfrm>
        </p:spPr>
        <p:txBody>
          <a:bodyPr>
            <a:noAutofit/>
          </a:bodyPr>
          <a:lstStyle/>
          <a:p>
            <a:pPr>
              <a:spcAft>
                <a:spcPts val="600"/>
              </a:spcAft>
            </a:pPr>
            <a:r>
              <a:rPr lang="en-US" sz="1600" dirty="0">
                <a:solidFill>
                  <a:schemeClr val="tx1"/>
                </a:solidFill>
              </a:rPr>
              <a:t>Sept. 21, 2022Vivian McCallum, MLS</a:t>
            </a: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155FA8-EB13-4F84-A5B5-AC841F5794FB}"/>
              </a:ext>
            </a:extLst>
          </p:cNvPr>
          <p:cNvPicPr>
            <a:picLocks noChangeAspect="1"/>
          </p:cNvPicPr>
          <p:nvPr/>
        </p:nvPicPr>
        <p:blipFill>
          <a:blip r:embed="rId2"/>
          <a:stretch>
            <a:fillRect/>
          </a:stretch>
        </p:blipFill>
        <p:spPr>
          <a:xfrm>
            <a:off x="2504062" y="135902"/>
            <a:ext cx="7912145" cy="6082018"/>
          </a:xfrm>
          <a:prstGeom prst="rect">
            <a:avLst/>
          </a:prstGeom>
        </p:spPr>
      </p:pic>
      <p:sp>
        <p:nvSpPr>
          <p:cNvPr id="2" name="Slide Number Placeholder 1"/>
          <p:cNvSpPr>
            <a:spLocks noGrp="1"/>
          </p:cNvSpPr>
          <p:nvPr>
            <p:ph type="sldNum" sz="quarter" idx="12"/>
          </p:nvPr>
        </p:nvSpPr>
        <p:spPr/>
        <p:txBody>
          <a:bodyPr/>
          <a:lstStyle/>
          <a:p>
            <a:pPr defTabSz="685800"/>
            <a:fld id="{F647B61D-7448-4E89-95D4-D987D6421494}" type="slidenum">
              <a:rPr lang="en-US">
                <a:solidFill>
                  <a:prstClr val="black">
                    <a:lumMod val="75000"/>
                    <a:lumOff val="25000"/>
                  </a:prstClr>
                </a:solidFill>
                <a:latin typeface="Avenir Next LT Pro" panose="02020404030301010803"/>
              </a:rPr>
              <a:pPr defTabSz="685800"/>
              <a:t>10</a:t>
            </a:fld>
            <a:endParaRPr lang="en-US">
              <a:solidFill>
                <a:prstClr val="black">
                  <a:lumMod val="75000"/>
                  <a:lumOff val="25000"/>
                </a:prstClr>
              </a:solidFill>
              <a:latin typeface="Avenir Next LT Pro" panose="02020404030301010803"/>
            </a:endParaRPr>
          </a:p>
        </p:txBody>
      </p:sp>
      <p:sp>
        <p:nvSpPr>
          <p:cNvPr id="7" name="Rectangle 6">
            <a:extLst>
              <a:ext uri="{FF2B5EF4-FFF2-40B4-BE49-F238E27FC236}">
                <a16:creationId xmlns:a16="http://schemas.microsoft.com/office/drawing/2014/main" id="{60914599-C438-4B04-A29D-24C71F539D27}"/>
              </a:ext>
            </a:extLst>
          </p:cNvPr>
          <p:cNvSpPr/>
          <p:nvPr/>
        </p:nvSpPr>
        <p:spPr>
          <a:xfrm>
            <a:off x="2746055" y="4015409"/>
            <a:ext cx="4907075" cy="17194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venir Next LT Pro" panose="02020404030301010803"/>
            </a:endParaRPr>
          </a:p>
        </p:txBody>
      </p:sp>
    </p:spTree>
    <p:extLst>
      <p:ext uri="{BB962C8B-B14F-4D97-AF65-F5344CB8AC3E}">
        <p14:creationId xmlns:p14="http://schemas.microsoft.com/office/powerpoint/2010/main" val="312479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A2010D-0D89-429B-8BDC-AFEFAA927D8E}"/>
              </a:ext>
            </a:extLst>
          </p:cNvPr>
          <p:cNvPicPr>
            <a:picLocks noChangeAspect="1"/>
          </p:cNvPicPr>
          <p:nvPr/>
        </p:nvPicPr>
        <p:blipFill>
          <a:blip r:embed="rId2"/>
          <a:stretch>
            <a:fillRect/>
          </a:stretch>
        </p:blipFill>
        <p:spPr>
          <a:xfrm>
            <a:off x="2999978" y="975789"/>
            <a:ext cx="6171124" cy="5425011"/>
          </a:xfrm>
          <a:prstGeom prst="rect">
            <a:avLst/>
          </a:prstGeom>
        </p:spPr>
      </p:pic>
      <p:sp>
        <p:nvSpPr>
          <p:cNvPr id="2" name="Slide Number Placeholder 1"/>
          <p:cNvSpPr>
            <a:spLocks noGrp="1"/>
          </p:cNvSpPr>
          <p:nvPr>
            <p:ph type="sldNum" sz="quarter" idx="12"/>
          </p:nvPr>
        </p:nvSpPr>
        <p:spPr/>
        <p:txBody>
          <a:bodyPr/>
          <a:lstStyle/>
          <a:p>
            <a:fld id="{F647B61D-7448-4E89-95D4-D987D6421494}" type="slidenum">
              <a:rPr lang="en-US" smtClean="0"/>
              <a:t>11</a:t>
            </a:fld>
            <a:endParaRPr lang="en-US"/>
          </a:p>
        </p:txBody>
      </p:sp>
      <p:sp>
        <p:nvSpPr>
          <p:cNvPr id="7" name="TextBox 6">
            <a:extLst>
              <a:ext uri="{FF2B5EF4-FFF2-40B4-BE49-F238E27FC236}">
                <a16:creationId xmlns:a16="http://schemas.microsoft.com/office/drawing/2014/main" id="{E93D19AA-6A67-48C1-B263-115AF1193446}"/>
              </a:ext>
            </a:extLst>
          </p:cNvPr>
          <p:cNvSpPr txBox="1"/>
          <p:nvPr/>
        </p:nvSpPr>
        <p:spPr>
          <a:xfrm>
            <a:off x="2839941" y="404905"/>
            <a:ext cx="6512118" cy="461665"/>
          </a:xfrm>
          <a:prstGeom prst="rect">
            <a:avLst/>
          </a:prstGeom>
          <a:solidFill>
            <a:schemeClr val="bg1"/>
          </a:solidFill>
          <a:ln>
            <a:solidFill>
              <a:schemeClr val="accent1"/>
            </a:solidFill>
          </a:ln>
        </p:spPr>
        <p:txBody>
          <a:bodyPr wrap="square" rtlCol="0">
            <a:spAutoFit/>
          </a:bodyPr>
          <a:lstStyle/>
          <a:p>
            <a:r>
              <a:rPr lang="en-US" sz="2400" dirty="0">
                <a:solidFill>
                  <a:srgbClr val="FF0000"/>
                </a:solidFill>
                <a:latin typeface="+mj-lt"/>
              </a:rPr>
              <a:t>Enter the journal title into the search box</a:t>
            </a:r>
          </a:p>
        </p:txBody>
      </p:sp>
    </p:spTree>
    <p:extLst>
      <p:ext uri="{BB962C8B-B14F-4D97-AF65-F5344CB8AC3E}">
        <p14:creationId xmlns:p14="http://schemas.microsoft.com/office/powerpoint/2010/main" val="2845903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5B08F0D-AC9C-4B57-9163-4070BD20B910}"/>
              </a:ext>
            </a:extLst>
          </p:cNvPr>
          <p:cNvPicPr>
            <a:picLocks noChangeAspect="1"/>
          </p:cNvPicPr>
          <p:nvPr/>
        </p:nvPicPr>
        <p:blipFill>
          <a:blip r:embed="rId2"/>
          <a:stretch>
            <a:fillRect/>
          </a:stretch>
        </p:blipFill>
        <p:spPr>
          <a:xfrm>
            <a:off x="1410397" y="489447"/>
            <a:ext cx="9371206" cy="5879106"/>
          </a:xfrm>
          <a:prstGeom prst="rect">
            <a:avLst/>
          </a:prstGeom>
        </p:spPr>
      </p:pic>
      <p:sp>
        <p:nvSpPr>
          <p:cNvPr id="3" name="Slide Number Placeholder 2"/>
          <p:cNvSpPr>
            <a:spLocks noGrp="1"/>
          </p:cNvSpPr>
          <p:nvPr>
            <p:ph type="sldNum" sz="quarter" idx="12"/>
          </p:nvPr>
        </p:nvSpPr>
        <p:spPr/>
        <p:txBody>
          <a:bodyPr/>
          <a:lstStyle/>
          <a:p>
            <a:fld id="{F647B61D-7448-4E89-95D4-D987D6421494}" type="slidenum">
              <a:rPr lang="en-US" smtClean="0"/>
              <a:t>12</a:t>
            </a:fld>
            <a:endParaRPr lang="en-US"/>
          </a:p>
        </p:txBody>
      </p:sp>
      <p:cxnSp>
        <p:nvCxnSpPr>
          <p:cNvPr id="5" name="Straight Arrow Connector 4"/>
          <p:cNvCxnSpPr/>
          <p:nvPr/>
        </p:nvCxnSpPr>
        <p:spPr>
          <a:xfrm>
            <a:off x="3663696" y="4562856"/>
            <a:ext cx="990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71BE30F-3E24-4803-966A-AC4A731D0061}"/>
              </a:ext>
            </a:extLst>
          </p:cNvPr>
          <p:cNvSpPr/>
          <p:nvPr/>
        </p:nvSpPr>
        <p:spPr>
          <a:xfrm>
            <a:off x="1571348" y="3077737"/>
            <a:ext cx="2010052" cy="3155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29844" y="3995183"/>
            <a:ext cx="1933852" cy="923330"/>
          </a:xfrm>
          <a:prstGeom prst="rect">
            <a:avLst/>
          </a:prstGeom>
          <a:noFill/>
          <a:ln w="38100">
            <a:solidFill>
              <a:srgbClr val="FF0000"/>
            </a:solidFill>
          </a:ln>
        </p:spPr>
        <p:txBody>
          <a:bodyPr wrap="square" rtlCol="0">
            <a:spAutoFit/>
          </a:bodyPr>
          <a:lstStyle/>
          <a:p>
            <a:r>
              <a:rPr lang="en-US" dirty="0"/>
              <a:t>Choose the appropriate range of access.</a:t>
            </a:r>
          </a:p>
        </p:txBody>
      </p:sp>
    </p:spTree>
    <p:extLst>
      <p:ext uri="{BB962C8B-B14F-4D97-AF65-F5344CB8AC3E}">
        <p14:creationId xmlns:p14="http://schemas.microsoft.com/office/powerpoint/2010/main" val="2070071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7256" y="476504"/>
            <a:ext cx="8857488" cy="5904991"/>
          </a:xfrm>
          <a:prstGeom prst="rect">
            <a:avLst/>
          </a:prstGeom>
        </p:spPr>
      </p:pic>
      <p:sp>
        <p:nvSpPr>
          <p:cNvPr id="3" name="Rectangle 2"/>
          <p:cNvSpPr/>
          <p:nvPr/>
        </p:nvSpPr>
        <p:spPr>
          <a:xfrm>
            <a:off x="8426388" y="3848911"/>
            <a:ext cx="1860612" cy="3657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7"/>
          <p:cNvSpPr txBox="1">
            <a:spLocks noChangeArrowheads="1"/>
          </p:cNvSpPr>
          <p:nvPr/>
        </p:nvSpPr>
        <p:spPr bwMode="auto">
          <a:xfrm>
            <a:off x="893448" y="3188794"/>
            <a:ext cx="7239000" cy="1815882"/>
          </a:xfrm>
          <a:prstGeom prst="rect">
            <a:avLst/>
          </a:prstGeom>
          <a:solidFill>
            <a:schemeClr val="bg1"/>
          </a:solidFill>
          <a:ln w="9525">
            <a:solidFill>
              <a:srgbClr val="000000"/>
            </a:solidFill>
            <a:miter lim="800000"/>
            <a:headEnd/>
            <a:tailEnd/>
          </a:ln>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altLang="en-US" sz="2800" dirty="0">
                <a:solidFill>
                  <a:srgbClr val="FF0000"/>
                </a:solidFill>
                <a:latin typeface="Calibri" panose="020F0502020204030204" pitchFamily="34" charset="0"/>
              </a:rPr>
              <a:t>CHSL does not have electronic access to </a:t>
            </a:r>
            <a:r>
              <a:rPr lang="en-US" altLang="en-US" sz="2800" b="1" dirty="0">
                <a:solidFill>
                  <a:srgbClr val="FF0000"/>
                </a:solidFill>
                <a:latin typeface="Calibri" panose="020F0502020204030204" pitchFamily="34" charset="0"/>
              </a:rPr>
              <a:t>everything</a:t>
            </a:r>
            <a:r>
              <a:rPr lang="en-US" altLang="en-US" sz="2800" dirty="0">
                <a:solidFill>
                  <a:srgbClr val="FF0000"/>
                </a:solidFill>
                <a:latin typeface="Calibri" panose="020F0502020204030204" pitchFamily="34" charset="0"/>
              </a:rPr>
              <a:t>. Please check the </a:t>
            </a:r>
            <a:r>
              <a:rPr lang="en-US" altLang="en-US" sz="2800" dirty="0" err="1">
                <a:solidFill>
                  <a:srgbClr val="FF0000"/>
                </a:solidFill>
                <a:latin typeface="Calibri" panose="020F0502020204030204" pitchFamily="34" charset="0"/>
              </a:rPr>
              <a:t>eJournal</a:t>
            </a:r>
            <a:r>
              <a:rPr lang="en-US" altLang="en-US" sz="2800" dirty="0">
                <a:solidFill>
                  <a:srgbClr val="FF0000"/>
                </a:solidFill>
                <a:latin typeface="Calibri" panose="020F0502020204030204" pitchFamily="34" charset="0"/>
              </a:rPr>
              <a:t> Portal for availability, then create an Interlibrary Loan account and request full text articles here. </a:t>
            </a:r>
          </a:p>
        </p:txBody>
      </p:sp>
      <p:sp>
        <p:nvSpPr>
          <p:cNvPr id="5" name="Slide Number Placeholder 4"/>
          <p:cNvSpPr>
            <a:spLocks noGrp="1"/>
          </p:cNvSpPr>
          <p:nvPr>
            <p:ph type="sldNum" sz="quarter" idx="12"/>
          </p:nvPr>
        </p:nvSpPr>
        <p:spPr/>
        <p:txBody>
          <a:bodyPr/>
          <a:lstStyle/>
          <a:p>
            <a:fld id="{F647B61D-7448-4E89-95D4-D987D6421494}" type="slidenum">
              <a:rPr lang="en-US" smtClean="0"/>
              <a:t>13</a:t>
            </a:fld>
            <a:endParaRPr lang="en-US"/>
          </a:p>
        </p:txBody>
      </p:sp>
    </p:spTree>
    <p:extLst>
      <p:ext uri="{BB962C8B-B14F-4D97-AF65-F5344CB8AC3E}">
        <p14:creationId xmlns:p14="http://schemas.microsoft.com/office/powerpoint/2010/main" val="1808546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265" y="1295400"/>
            <a:ext cx="7756669" cy="5013643"/>
          </a:xfrm>
          <a:prstGeom prst="rect">
            <a:avLst/>
          </a:prstGeom>
        </p:spPr>
      </p:pic>
      <p:sp>
        <p:nvSpPr>
          <p:cNvPr id="2" name="Title 1"/>
          <p:cNvSpPr>
            <a:spLocks noGrp="1"/>
          </p:cNvSpPr>
          <p:nvPr>
            <p:ph type="title"/>
          </p:nvPr>
        </p:nvSpPr>
        <p:spPr>
          <a:xfrm>
            <a:off x="1600200" y="685800"/>
            <a:ext cx="8686800" cy="609600"/>
          </a:xfrm>
        </p:spPr>
        <p:txBody>
          <a:bodyPr>
            <a:normAutofit fontScale="90000"/>
          </a:bodyPr>
          <a:lstStyle/>
          <a:p>
            <a:pPr algn="ctr"/>
            <a:r>
              <a:rPr lang="en-US" dirty="0"/>
              <a:t>Health Sciences Databases</a:t>
            </a:r>
          </a:p>
        </p:txBody>
      </p:sp>
      <p:sp>
        <p:nvSpPr>
          <p:cNvPr id="3" name="Content Placeholder 2"/>
          <p:cNvSpPr>
            <a:spLocks noGrp="1"/>
          </p:cNvSpPr>
          <p:nvPr>
            <p:ph idx="1"/>
          </p:nvPr>
        </p:nvSpPr>
        <p:spPr/>
        <p:txBody>
          <a:bodyPr>
            <a:normAutofit/>
          </a:bodyPr>
          <a:lstStyle/>
          <a:p>
            <a:endParaRPr lang="en-US" dirty="0"/>
          </a:p>
          <a:p>
            <a:pPr marL="393192" lvl="1" indent="0">
              <a:buNone/>
            </a:pPr>
            <a:endParaRPr lang="en-US" dirty="0"/>
          </a:p>
        </p:txBody>
      </p:sp>
      <p:sp>
        <p:nvSpPr>
          <p:cNvPr id="9" name="Rectangle 8"/>
          <p:cNvSpPr/>
          <p:nvPr/>
        </p:nvSpPr>
        <p:spPr>
          <a:xfrm>
            <a:off x="5476835" y="4956047"/>
            <a:ext cx="704509" cy="3340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40119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5130" y="298408"/>
            <a:ext cx="7315200" cy="6261183"/>
          </a:xfrm>
          <a:prstGeom prst="rect">
            <a:avLst/>
          </a:prstGeom>
        </p:spPr>
      </p:pic>
      <p:sp>
        <p:nvSpPr>
          <p:cNvPr id="3" name="Rectangle 2"/>
          <p:cNvSpPr/>
          <p:nvPr/>
        </p:nvSpPr>
        <p:spPr>
          <a:xfrm>
            <a:off x="6248400" y="5093581"/>
            <a:ext cx="990600" cy="3053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onstantia"/>
            </a:endParaRPr>
          </a:p>
        </p:txBody>
      </p:sp>
      <p:sp>
        <p:nvSpPr>
          <p:cNvPr id="5" name="Right Arrow 4"/>
          <p:cNvSpPr/>
          <p:nvPr/>
        </p:nvSpPr>
        <p:spPr>
          <a:xfrm rot="10800000">
            <a:off x="7391400" y="6132851"/>
            <a:ext cx="692798" cy="1189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ight Arrow 6"/>
          <p:cNvSpPr/>
          <p:nvPr/>
        </p:nvSpPr>
        <p:spPr>
          <a:xfrm>
            <a:off x="4191000" y="6172200"/>
            <a:ext cx="692798" cy="1189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5350394" y="2005819"/>
            <a:ext cx="5979022" cy="1815882"/>
          </a:xfrm>
          <a:prstGeom prst="rect">
            <a:avLst/>
          </a:prstGeom>
          <a:solidFill>
            <a:schemeClr val="tx2">
              <a:lumMod val="40000"/>
              <a:lumOff val="60000"/>
            </a:schemeClr>
          </a:solidFill>
          <a:ln>
            <a:solidFill>
              <a:srgbClr val="FF0000"/>
            </a:solidFill>
          </a:ln>
        </p:spPr>
        <p:txBody>
          <a:bodyPr wrap="square" rtlCol="0">
            <a:spAutoFit/>
          </a:bodyPr>
          <a:lstStyle/>
          <a:p>
            <a:r>
              <a:rPr lang="en-US" sz="2800" dirty="0"/>
              <a:t>Use the search box if you know name of the database or click </a:t>
            </a:r>
            <a:r>
              <a:rPr lang="en-US" sz="2800" b="1" dirty="0"/>
              <a:t>Browse List </a:t>
            </a:r>
            <a:r>
              <a:rPr lang="en-US" sz="2800" dirty="0"/>
              <a:t>for the comprehensive list of health sciences databases. </a:t>
            </a:r>
          </a:p>
        </p:txBody>
      </p:sp>
    </p:spTree>
    <p:extLst>
      <p:ext uri="{BB962C8B-B14F-4D97-AF65-F5344CB8AC3E}">
        <p14:creationId xmlns:p14="http://schemas.microsoft.com/office/powerpoint/2010/main" val="2311984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41612" y="582785"/>
            <a:ext cx="8370515" cy="5562600"/>
          </a:xfrm>
          <a:prstGeom prst="rect">
            <a:avLst/>
          </a:prstGeom>
        </p:spPr>
      </p:pic>
      <p:sp>
        <p:nvSpPr>
          <p:cNvPr id="3" name="Rectangle 2"/>
          <p:cNvSpPr/>
          <p:nvPr/>
        </p:nvSpPr>
        <p:spPr>
          <a:xfrm>
            <a:off x="8083860" y="3429000"/>
            <a:ext cx="1905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7"/>
          <p:cNvSpPr txBox="1">
            <a:spLocks noChangeArrowheads="1"/>
          </p:cNvSpPr>
          <p:nvPr/>
        </p:nvSpPr>
        <p:spPr bwMode="auto">
          <a:xfrm>
            <a:off x="2438400" y="6194768"/>
            <a:ext cx="5543550" cy="323165"/>
          </a:xfrm>
          <a:prstGeom prst="rect">
            <a:avLst/>
          </a:prstGeom>
          <a:solidFill>
            <a:schemeClr val="bg1"/>
          </a:solidFill>
          <a:ln w="9525">
            <a:solidFill>
              <a:srgbClr val="000000"/>
            </a:solidFill>
            <a:miter lim="800000"/>
            <a:headEnd/>
            <a:tailEnd/>
          </a:ln>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altLang="en-US" sz="1500" dirty="0">
                <a:solidFill>
                  <a:srgbClr val="FF0000"/>
                </a:solidFill>
                <a:latin typeface="Calibri" panose="020F0502020204030204" pitchFamily="34" charset="0"/>
              </a:rPr>
              <a:t>Use </a:t>
            </a:r>
            <a:r>
              <a:rPr lang="en-US" altLang="en-US" sz="1500" b="1" dirty="0">
                <a:solidFill>
                  <a:srgbClr val="FF0000"/>
                </a:solidFill>
                <a:latin typeface="Calibri" panose="020F0502020204030204" pitchFamily="34" charset="0"/>
              </a:rPr>
              <a:t>this link to PubMed </a:t>
            </a:r>
            <a:r>
              <a:rPr lang="en-US" altLang="en-US" sz="1500" dirty="0">
                <a:solidFill>
                  <a:srgbClr val="FF0000"/>
                </a:solidFill>
                <a:latin typeface="Calibri" panose="020F0502020204030204" pitchFamily="34" charset="0"/>
              </a:rPr>
              <a:t>to access full text licensed by the library.</a:t>
            </a:r>
          </a:p>
        </p:txBody>
      </p:sp>
      <p:sp>
        <p:nvSpPr>
          <p:cNvPr id="2" name="Slide Number Placeholder 1"/>
          <p:cNvSpPr>
            <a:spLocks noGrp="1"/>
          </p:cNvSpPr>
          <p:nvPr>
            <p:ph type="sldNum" sz="quarter" idx="12"/>
          </p:nvPr>
        </p:nvSpPr>
        <p:spPr/>
        <p:txBody>
          <a:bodyPr/>
          <a:lstStyle/>
          <a:p>
            <a:fld id="{F647B61D-7448-4E89-95D4-D987D6421494}" type="slidenum">
              <a:rPr lang="en-US" smtClean="0"/>
              <a:t>16</a:t>
            </a:fld>
            <a:endParaRPr lang="en-US"/>
          </a:p>
        </p:txBody>
      </p:sp>
      <p:cxnSp>
        <p:nvCxnSpPr>
          <p:cNvPr id="7" name="Straight Arrow Connector 6">
            <a:extLst>
              <a:ext uri="{FF2B5EF4-FFF2-40B4-BE49-F238E27FC236}">
                <a16:creationId xmlns:a16="http://schemas.microsoft.com/office/drawing/2014/main" id="{BD934C80-A1F4-4FB1-9BAF-2D71A9FEABC9}"/>
              </a:ext>
            </a:extLst>
          </p:cNvPr>
          <p:cNvCxnSpPr>
            <a:cxnSpLocks/>
          </p:cNvCxnSpPr>
          <p:nvPr/>
        </p:nvCxnSpPr>
        <p:spPr>
          <a:xfrm flipV="1">
            <a:off x="7467601" y="3968496"/>
            <a:ext cx="616259" cy="21275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038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09600"/>
            <a:ext cx="7391400" cy="896112"/>
          </a:xfrm>
        </p:spPr>
        <p:txBody>
          <a:bodyPr>
            <a:normAutofit/>
          </a:bodyPr>
          <a:lstStyle/>
          <a:p>
            <a:r>
              <a:rPr lang="en-US" dirty="0"/>
              <a:t>Steps to a literature review</a:t>
            </a:r>
          </a:p>
        </p:txBody>
      </p:sp>
      <p:sp>
        <p:nvSpPr>
          <p:cNvPr id="3" name="Content Placeholder 2"/>
          <p:cNvSpPr>
            <a:spLocks noGrp="1"/>
          </p:cNvSpPr>
          <p:nvPr>
            <p:ph idx="1"/>
          </p:nvPr>
        </p:nvSpPr>
        <p:spPr>
          <a:xfrm>
            <a:off x="1491449" y="1981200"/>
            <a:ext cx="9090734" cy="3352800"/>
          </a:xfrm>
          <a:solidFill>
            <a:schemeClr val="bg1"/>
          </a:solidFill>
        </p:spPr>
        <p:txBody>
          <a:bodyPr>
            <a:normAutofit lnSpcReduction="10000"/>
          </a:bodyPr>
          <a:lstStyle/>
          <a:p>
            <a:r>
              <a:rPr lang="en-US" sz="2400" dirty="0"/>
              <a:t>Formulate your question</a:t>
            </a:r>
          </a:p>
          <a:p>
            <a:r>
              <a:rPr lang="en-US" sz="2400" dirty="0"/>
              <a:t>Identify relevant terminology</a:t>
            </a:r>
          </a:p>
          <a:p>
            <a:r>
              <a:rPr lang="en-US" sz="2400" dirty="0"/>
              <a:t>Search the database</a:t>
            </a:r>
          </a:p>
          <a:p>
            <a:r>
              <a:rPr lang="en-US" sz="2400" dirty="0"/>
              <a:t>Reassessment  and adjustment  of search, if needed</a:t>
            </a:r>
          </a:p>
          <a:p>
            <a:r>
              <a:rPr lang="en-US" sz="2400" dirty="0"/>
              <a:t>Harvesting citations and citation management</a:t>
            </a:r>
          </a:p>
          <a:p>
            <a:r>
              <a:rPr lang="en-US" sz="2400" dirty="0"/>
              <a:t>Finding full text</a:t>
            </a:r>
          </a:p>
          <a:p>
            <a:r>
              <a:rPr lang="en-US" sz="2400" dirty="0"/>
              <a:t>Reading and synthesizing the information</a:t>
            </a:r>
          </a:p>
          <a:p>
            <a:pPr lvl="1"/>
            <a:endParaRPr lang="en-US" dirty="0"/>
          </a:p>
          <a:p>
            <a:pPr lvl="1"/>
            <a:endParaRPr lang="en-US" dirty="0"/>
          </a:p>
        </p:txBody>
      </p:sp>
    </p:spTree>
    <p:extLst>
      <p:ext uri="{BB962C8B-B14F-4D97-AF65-F5344CB8AC3E}">
        <p14:creationId xmlns:p14="http://schemas.microsoft.com/office/powerpoint/2010/main" val="1003231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9E040-AC30-47C4-96E8-0B02AD8A7C55}"/>
              </a:ext>
            </a:extLst>
          </p:cNvPr>
          <p:cNvSpPr>
            <a:spLocks noGrp="1"/>
          </p:cNvSpPr>
          <p:nvPr>
            <p:ph type="title"/>
          </p:nvPr>
        </p:nvSpPr>
        <p:spPr>
          <a:xfrm>
            <a:off x="1066800" y="649224"/>
            <a:ext cx="10058400" cy="777240"/>
          </a:xfrm>
          <a:solidFill>
            <a:schemeClr val="bg1"/>
          </a:solidFill>
        </p:spPr>
        <p:txBody>
          <a:bodyPr>
            <a:normAutofit fontScale="90000"/>
          </a:bodyPr>
          <a:lstStyle/>
          <a:p>
            <a:r>
              <a:rPr lang="en-US" sz="1800" b="0" i="0" dirty="0">
                <a:solidFill>
                  <a:srgbClr val="303030"/>
                </a:solidFill>
                <a:effectLst/>
                <a:latin typeface="arial" panose="020B0604020202020204" pitchFamily="34" charset="0"/>
              </a:rPr>
              <a:t>Burns PB, Chung KC. Developing good clinical questions and finding the best evidence to answer those questions. </a:t>
            </a:r>
            <a:r>
              <a:rPr lang="en-US" sz="1800" b="0" i="1" dirty="0" err="1">
                <a:solidFill>
                  <a:srgbClr val="303030"/>
                </a:solidFill>
                <a:effectLst/>
                <a:latin typeface="arial" panose="020B0604020202020204" pitchFamily="34" charset="0"/>
              </a:rPr>
              <a:t>Plast</a:t>
            </a:r>
            <a:r>
              <a:rPr lang="en-US" sz="1800" b="0" i="1" dirty="0">
                <a:solidFill>
                  <a:srgbClr val="303030"/>
                </a:solidFill>
                <a:effectLst/>
                <a:latin typeface="arial" panose="020B0604020202020204" pitchFamily="34" charset="0"/>
              </a:rPr>
              <a:t> </a:t>
            </a:r>
            <a:r>
              <a:rPr lang="en-US" sz="1800" b="0" i="1" dirty="0" err="1">
                <a:solidFill>
                  <a:srgbClr val="303030"/>
                </a:solidFill>
                <a:effectLst/>
                <a:latin typeface="arial" panose="020B0604020202020204" pitchFamily="34" charset="0"/>
              </a:rPr>
              <a:t>Reconstr</a:t>
            </a:r>
            <a:r>
              <a:rPr lang="en-US" sz="1800" b="0" i="1" dirty="0">
                <a:solidFill>
                  <a:srgbClr val="303030"/>
                </a:solidFill>
                <a:effectLst/>
                <a:latin typeface="arial" panose="020B0604020202020204" pitchFamily="34" charset="0"/>
              </a:rPr>
              <a:t> Surg</a:t>
            </a:r>
            <a:r>
              <a:rPr lang="en-US" sz="1800" b="0" i="0" dirty="0">
                <a:solidFill>
                  <a:srgbClr val="303030"/>
                </a:solidFill>
                <a:effectLst/>
                <a:latin typeface="arial" panose="020B0604020202020204" pitchFamily="34" charset="0"/>
              </a:rPr>
              <a:t>. 2010;126(2):613-618. doi:10.1097/PRS.0b013e3181de24a7</a:t>
            </a:r>
            <a:endParaRPr lang="en-US" dirty="0"/>
          </a:p>
        </p:txBody>
      </p:sp>
      <p:sp>
        <p:nvSpPr>
          <p:cNvPr id="3" name="Content Placeholder 2">
            <a:extLst>
              <a:ext uri="{FF2B5EF4-FFF2-40B4-BE49-F238E27FC236}">
                <a16:creationId xmlns:a16="http://schemas.microsoft.com/office/drawing/2014/main" id="{CE3FA0C0-2C8C-47C2-AE37-FABD81A66CDF}"/>
              </a:ext>
            </a:extLst>
          </p:cNvPr>
          <p:cNvSpPr>
            <a:spLocks noGrp="1"/>
          </p:cNvSpPr>
          <p:nvPr>
            <p:ph idx="1"/>
          </p:nvPr>
        </p:nvSpPr>
        <p:spPr>
          <a:xfrm>
            <a:off x="1066800" y="1591056"/>
            <a:ext cx="10058400" cy="4361688"/>
          </a:xfrm>
          <a:solidFill>
            <a:schemeClr val="bg1"/>
          </a:solidFill>
        </p:spPr>
        <p:txBody>
          <a:bodyPr>
            <a:normAutofit/>
          </a:bodyPr>
          <a:lstStyle/>
          <a:p>
            <a:pPr marL="0" indent="0" algn="ctr">
              <a:buNone/>
            </a:pPr>
            <a:r>
              <a:rPr lang="en-US" sz="2400" dirty="0"/>
              <a:t>The key to evidence-based decisions is a well-built clinical question.</a:t>
            </a:r>
          </a:p>
          <a:p>
            <a:pPr marL="0" indent="0">
              <a:buNone/>
            </a:pPr>
            <a:endParaRPr lang="en-US" sz="2200" dirty="0"/>
          </a:p>
          <a:p>
            <a:pPr marL="0" indent="0">
              <a:buNone/>
            </a:pPr>
            <a:r>
              <a:rPr lang="en-US" sz="2200" dirty="0"/>
              <a:t>As you start to develop your research question, you will want to look at different factors:</a:t>
            </a:r>
          </a:p>
          <a:p>
            <a:r>
              <a:rPr lang="en-US" sz="2200" dirty="0"/>
              <a:t>What type of question are you looking to answer?</a:t>
            </a:r>
          </a:p>
          <a:p>
            <a:r>
              <a:rPr lang="en-US" sz="2200" dirty="0"/>
              <a:t>What is the relevance? </a:t>
            </a:r>
          </a:p>
          <a:p>
            <a:r>
              <a:rPr lang="en-US" sz="2200" dirty="0"/>
              <a:t>Is the question answerable/are there research gaps in the literature?</a:t>
            </a:r>
          </a:p>
          <a:p>
            <a:r>
              <a:rPr lang="en-US" sz="2200" dirty="0"/>
              <a:t>Are you going to evaluate outcomes, interventions, comparisons, </a:t>
            </a:r>
            <a:r>
              <a:rPr lang="en-US" sz="2200" dirty="0" err="1"/>
              <a:t>etc</a:t>
            </a:r>
            <a:r>
              <a:rPr lang="en-US" sz="2200" dirty="0"/>
              <a:t>?</a:t>
            </a:r>
          </a:p>
        </p:txBody>
      </p:sp>
    </p:spTree>
    <p:extLst>
      <p:ext uri="{BB962C8B-B14F-4D97-AF65-F5344CB8AC3E}">
        <p14:creationId xmlns:p14="http://schemas.microsoft.com/office/powerpoint/2010/main" val="3241998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98A84-A5F7-48AA-A72B-6D6F8EE9586F}"/>
              </a:ext>
            </a:extLst>
          </p:cNvPr>
          <p:cNvSpPr>
            <a:spLocks noGrp="1"/>
          </p:cNvSpPr>
          <p:nvPr>
            <p:ph type="title"/>
          </p:nvPr>
        </p:nvSpPr>
        <p:spPr>
          <a:xfrm>
            <a:off x="1066800" y="642594"/>
            <a:ext cx="10058400" cy="896274"/>
          </a:xfrm>
          <a:solidFill>
            <a:schemeClr val="bg1"/>
          </a:solidFill>
        </p:spPr>
        <p:txBody>
          <a:bodyPr/>
          <a:lstStyle/>
          <a:p>
            <a:r>
              <a:rPr lang="en-US" dirty="0"/>
              <a:t>Types of Clinical Questions</a:t>
            </a:r>
          </a:p>
        </p:txBody>
      </p:sp>
      <p:sp>
        <p:nvSpPr>
          <p:cNvPr id="3" name="Content Placeholder 2">
            <a:extLst>
              <a:ext uri="{FF2B5EF4-FFF2-40B4-BE49-F238E27FC236}">
                <a16:creationId xmlns:a16="http://schemas.microsoft.com/office/drawing/2014/main" id="{E5181BBA-2404-4FCF-9D3F-9BC052E92091}"/>
              </a:ext>
            </a:extLst>
          </p:cNvPr>
          <p:cNvSpPr>
            <a:spLocks noGrp="1"/>
          </p:cNvSpPr>
          <p:nvPr>
            <p:ph idx="1"/>
          </p:nvPr>
        </p:nvSpPr>
        <p:spPr>
          <a:xfrm>
            <a:off x="1066800" y="1755648"/>
            <a:ext cx="10058400" cy="4581144"/>
          </a:xfrm>
          <a:solidFill>
            <a:schemeClr val="bg1"/>
          </a:solidFill>
        </p:spPr>
        <p:txBody>
          <a:bodyPr>
            <a:normAutofit fontScale="92500" lnSpcReduction="10000"/>
          </a:bodyPr>
          <a:lstStyle/>
          <a:p>
            <a:pPr algn="l"/>
            <a:r>
              <a:rPr lang="en-US" b="1" i="0" dirty="0">
                <a:solidFill>
                  <a:srgbClr val="333333"/>
                </a:solidFill>
                <a:effectLst/>
              </a:rPr>
              <a:t>Background questions </a:t>
            </a:r>
            <a:r>
              <a:rPr lang="en-US" b="0" i="0" dirty="0">
                <a:solidFill>
                  <a:srgbClr val="333333"/>
                </a:solidFill>
                <a:effectLst/>
              </a:rPr>
              <a:t>ask for general knowledge about an illness, disease, condition, process or thing. These types of questions typically ask who, what, where, when, how &amp; why about things like a disorder, test, or treatment, etc.</a:t>
            </a:r>
          </a:p>
          <a:p>
            <a:pPr algn="l"/>
            <a:r>
              <a:rPr lang="en-US" b="0" i="0" dirty="0">
                <a:solidFill>
                  <a:srgbClr val="333333"/>
                </a:solidFill>
                <a:effectLst/>
              </a:rPr>
              <a:t>For example</a:t>
            </a:r>
          </a:p>
          <a:p>
            <a:pPr lvl="1">
              <a:buFont typeface="Arial" panose="020B0604020202020204" pitchFamily="34" charset="0"/>
              <a:buChar char="•"/>
            </a:pPr>
            <a:r>
              <a:rPr lang="en-US" sz="1500" b="0" i="0" dirty="0">
                <a:solidFill>
                  <a:srgbClr val="333333"/>
                </a:solidFill>
                <a:effectLst/>
              </a:rPr>
              <a:t>How much overweight is considered slightly obese for an adult?</a:t>
            </a:r>
          </a:p>
          <a:p>
            <a:pPr lvl="1">
              <a:buFont typeface="Arial" panose="020B0604020202020204" pitchFamily="34" charset="0"/>
              <a:buChar char="•"/>
            </a:pPr>
            <a:r>
              <a:rPr lang="en-US" sz="1500" b="0" i="0" dirty="0">
                <a:solidFill>
                  <a:srgbClr val="333333"/>
                </a:solidFill>
                <a:effectLst/>
              </a:rPr>
              <a:t>What are the clinical manifestations of thyroid disease?</a:t>
            </a:r>
          </a:p>
          <a:p>
            <a:pPr lvl="1">
              <a:buFont typeface="Arial" panose="020B0604020202020204" pitchFamily="34" charset="0"/>
              <a:buChar char="•"/>
            </a:pPr>
            <a:r>
              <a:rPr lang="en-US" sz="1500" b="0" i="0" dirty="0">
                <a:solidFill>
                  <a:srgbClr val="333333"/>
                </a:solidFill>
                <a:effectLst/>
              </a:rPr>
              <a:t>What causes migraines?</a:t>
            </a:r>
          </a:p>
          <a:p>
            <a:pPr algn="l"/>
            <a:endParaRPr lang="en-US" b="1" i="0" dirty="0">
              <a:solidFill>
                <a:srgbClr val="333333"/>
              </a:solidFill>
              <a:effectLst/>
            </a:endParaRPr>
          </a:p>
          <a:p>
            <a:pPr algn="l"/>
            <a:r>
              <a:rPr lang="en-US" b="1" i="0" dirty="0">
                <a:solidFill>
                  <a:srgbClr val="333333"/>
                </a:solidFill>
                <a:effectLst/>
              </a:rPr>
              <a:t>Foreground questions</a:t>
            </a:r>
            <a:r>
              <a:rPr lang="en-US" b="0" i="0" dirty="0">
                <a:solidFill>
                  <a:srgbClr val="333333"/>
                </a:solidFill>
                <a:effectLst/>
              </a:rPr>
              <a:t> ask for specific knowledge to inform clinical decisions. These questions typically concern a specific patient or particular population. Foreground questions tend to be more specific and complex compared to background questions. Quite often, foreground questions investigate comparisons, such as two drugs, two treatments, two diagnostic tests, etc. Foreground questions may be further categorized into one of 4 major types: treatment/therapy, diagnosis, prognosis, or etiology/harm.</a:t>
            </a:r>
          </a:p>
          <a:p>
            <a:pPr algn="l"/>
            <a:r>
              <a:rPr lang="en-US" b="0" i="0" dirty="0">
                <a:solidFill>
                  <a:srgbClr val="333333"/>
                </a:solidFill>
                <a:effectLst/>
              </a:rPr>
              <a:t>For example</a:t>
            </a:r>
          </a:p>
          <a:p>
            <a:pPr lvl="1">
              <a:buFont typeface="Arial" panose="020B0604020202020204" pitchFamily="34" charset="0"/>
              <a:buChar char="•"/>
            </a:pPr>
            <a:r>
              <a:rPr lang="en-US" sz="1500" b="0" i="0" dirty="0">
                <a:solidFill>
                  <a:srgbClr val="333333"/>
                </a:solidFill>
                <a:effectLst/>
              </a:rPr>
              <a:t>Is </a:t>
            </a:r>
            <a:r>
              <a:rPr lang="en-US" sz="1500" b="0" i="0" dirty="0" err="1">
                <a:solidFill>
                  <a:srgbClr val="333333"/>
                </a:solidFill>
                <a:effectLst/>
              </a:rPr>
              <a:t>Crixivan</a:t>
            </a:r>
            <a:r>
              <a:rPr lang="en-US" sz="1500" b="0" i="0" dirty="0">
                <a:solidFill>
                  <a:srgbClr val="333333"/>
                </a:solidFill>
                <a:effectLst/>
              </a:rPr>
              <a:t> effective when compared with placebo in slowing the rate of functional impairment in a 45 year old male patient with Lou Gehrig's Disease?</a:t>
            </a:r>
          </a:p>
          <a:p>
            <a:pPr lvl="1">
              <a:buFont typeface="Arial" panose="020B0604020202020204" pitchFamily="34" charset="0"/>
              <a:buChar char="•"/>
            </a:pPr>
            <a:r>
              <a:rPr lang="en-US" sz="1500" b="0" i="0" dirty="0">
                <a:solidFill>
                  <a:srgbClr val="333333"/>
                </a:solidFill>
                <a:effectLst/>
              </a:rPr>
              <a:t>In pediatric patients with Allergic Rhinitis, are Intranasal steroids more effective than antihistamines in the management of Allergic Rhinitis symptoms?</a:t>
            </a:r>
          </a:p>
          <a:p>
            <a:endParaRPr lang="en-US" dirty="0"/>
          </a:p>
        </p:txBody>
      </p:sp>
    </p:spTree>
    <p:extLst>
      <p:ext uri="{BB962C8B-B14F-4D97-AF65-F5344CB8AC3E}">
        <p14:creationId xmlns:p14="http://schemas.microsoft.com/office/powerpoint/2010/main" val="288923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F97E-D417-4FAE-8558-2C4BB7554B1B}"/>
              </a:ext>
            </a:extLst>
          </p:cNvPr>
          <p:cNvSpPr>
            <a:spLocks noGrp="1"/>
          </p:cNvSpPr>
          <p:nvPr>
            <p:ph type="title"/>
          </p:nvPr>
        </p:nvSpPr>
        <p:spPr>
          <a:xfrm>
            <a:off x="2148840" y="633450"/>
            <a:ext cx="7894320" cy="1371600"/>
          </a:xfrm>
        </p:spPr>
        <p:txBody>
          <a:bodyPr/>
          <a:lstStyle/>
          <a:p>
            <a:r>
              <a:rPr lang="en-US" dirty="0"/>
              <a:t>Seminar 1 Learning Objectives:</a:t>
            </a:r>
          </a:p>
        </p:txBody>
      </p:sp>
      <p:sp>
        <p:nvSpPr>
          <p:cNvPr id="3" name="Content Placeholder 2">
            <a:extLst>
              <a:ext uri="{FF2B5EF4-FFF2-40B4-BE49-F238E27FC236}">
                <a16:creationId xmlns:a16="http://schemas.microsoft.com/office/drawing/2014/main" id="{0F65A1A1-079D-459C-8755-0BA27A622A24}"/>
              </a:ext>
            </a:extLst>
          </p:cNvPr>
          <p:cNvSpPr>
            <a:spLocks noGrp="1"/>
          </p:cNvSpPr>
          <p:nvPr>
            <p:ph idx="1"/>
          </p:nvPr>
        </p:nvSpPr>
        <p:spPr>
          <a:xfrm>
            <a:off x="2157274" y="2103120"/>
            <a:ext cx="8967926" cy="3849624"/>
          </a:xfrm>
        </p:spPr>
        <p:txBody>
          <a:bodyPr>
            <a:normAutofit/>
          </a:bodyPr>
          <a:lstStyle/>
          <a:p>
            <a:r>
              <a:rPr lang="en-US" sz="3200" dirty="0"/>
              <a:t>Navigating the library's website</a:t>
            </a:r>
          </a:p>
          <a:p>
            <a:r>
              <a:rPr lang="en-US" sz="3200" dirty="0"/>
              <a:t>Steps of a literature review</a:t>
            </a:r>
          </a:p>
          <a:p>
            <a:r>
              <a:rPr lang="en-US" sz="3200" dirty="0"/>
              <a:t>Creating a clinical question</a:t>
            </a:r>
          </a:p>
        </p:txBody>
      </p:sp>
    </p:spTree>
    <p:extLst>
      <p:ext uri="{BB962C8B-B14F-4D97-AF65-F5344CB8AC3E}">
        <p14:creationId xmlns:p14="http://schemas.microsoft.com/office/powerpoint/2010/main" val="2649577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rgbClr val="404040"/>
            </a:solidFill>
            <a:prstDash val="solid"/>
            <a:miter lim="800000"/>
          </a:ln>
          <a:effectLst/>
        </p:spPr>
      </p:sp>
      <p:pic>
        <p:nvPicPr>
          <p:cNvPr id="5" name="Content Placeholder 4" descr="Diagram&#10;&#10;Description automatically generated">
            <a:extLst>
              <a:ext uri="{FF2B5EF4-FFF2-40B4-BE49-F238E27FC236}">
                <a16:creationId xmlns:a16="http://schemas.microsoft.com/office/drawing/2014/main" id="{99074A36-A0C3-44B7-A47B-AA4CD7F5EE80}"/>
              </a:ext>
            </a:extLst>
          </p:cNvPr>
          <p:cNvPicPr>
            <a:picLocks noChangeAspect="1"/>
          </p:cNvPicPr>
          <p:nvPr/>
        </p:nvPicPr>
        <p:blipFill>
          <a:blip r:embed="rId2"/>
          <a:stretch>
            <a:fillRect/>
          </a:stretch>
        </p:blipFill>
        <p:spPr>
          <a:xfrm>
            <a:off x="1109232" y="882398"/>
            <a:ext cx="6828814" cy="5121612"/>
          </a:xfrm>
          <a:prstGeom prst="rect">
            <a:avLst/>
          </a:prstGeom>
          <a:solidFill>
            <a:schemeClr val="bg1"/>
          </a:solidFill>
        </p:spPr>
      </p:pic>
      <p:sp>
        <p:nvSpPr>
          <p:cNvPr id="22" name="Rectangle 15">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7">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9E040-AC30-47C4-96E8-0B02AD8A7C55}"/>
              </a:ext>
            </a:extLst>
          </p:cNvPr>
          <p:cNvSpPr>
            <a:spLocks noGrp="1"/>
          </p:cNvSpPr>
          <p:nvPr>
            <p:ph type="title"/>
          </p:nvPr>
        </p:nvSpPr>
        <p:spPr>
          <a:xfrm>
            <a:off x="9321801" y="612843"/>
            <a:ext cx="2312480" cy="1299226"/>
          </a:xfrm>
        </p:spPr>
        <p:txBody>
          <a:bodyPr anchor="b">
            <a:normAutofit/>
          </a:bodyPr>
          <a:lstStyle/>
          <a:p>
            <a:r>
              <a:rPr lang="en-US" sz="1100" b="0" i="0" dirty="0">
                <a:effectLst/>
                <a:latin typeface="+mn-lt"/>
              </a:rPr>
              <a:t>Burns PB, </a:t>
            </a:r>
            <a:r>
              <a:rPr lang="en-US" sz="1100" b="0" i="0" dirty="0" err="1">
                <a:effectLst/>
                <a:latin typeface="+mn-lt"/>
              </a:rPr>
              <a:t>Rohrich</a:t>
            </a:r>
            <a:r>
              <a:rPr lang="en-US" sz="1100" b="0" i="0" dirty="0">
                <a:effectLst/>
                <a:latin typeface="+mn-lt"/>
              </a:rPr>
              <a:t> RJ, Chung KC. The levels of evidence and their role in evidence-based medicine. </a:t>
            </a:r>
            <a:r>
              <a:rPr lang="en-US" sz="1100" b="0" i="1" dirty="0" err="1">
                <a:effectLst/>
                <a:latin typeface="+mn-lt"/>
              </a:rPr>
              <a:t>Plast</a:t>
            </a:r>
            <a:r>
              <a:rPr lang="en-US" sz="1100" b="0" i="1" dirty="0">
                <a:effectLst/>
                <a:latin typeface="+mn-lt"/>
              </a:rPr>
              <a:t> </a:t>
            </a:r>
            <a:r>
              <a:rPr lang="en-US" sz="1100" b="0" i="1" dirty="0" err="1">
                <a:effectLst/>
                <a:latin typeface="+mn-lt"/>
              </a:rPr>
              <a:t>Reconstr</a:t>
            </a:r>
            <a:r>
              <a:rPr lang="en-US" sz="1100" b="0" i="1" dirty="0">
                <a:effectLst/>
                <a:latin typeface="+mn-lt"/>
              </a:rPr>
              <a:t> Surg</a:t>
            </a:r>
            <a:r>
              <a:rPr lang="en-US" sz="1100" b="0" i="0" dirty="0">
                <a:effectLst/>
                <a:latin typeface="+mn-lt"/>
              </a:rPr>
              <a:t>. 2011;128(1):305-310. doi:10.1097/PRS.0b013e318219c171</a:t>
            </a:r>
            <a:endParaRPr lang="en-US" sz="1100" dirty="0">
              <a:latin typeface="+mn-lt"/>
            </a:endParaRPr>
          </a:p>
        </p:txBody>
      </p:sp>
      <p:sp>
        <p:nvSpPr>
          <p:cNvPr id="24" name="Content Placeholder 8">
            <a:extLst>
              <a:ext uri="{FF2B5EF4-FFF2-40B4-BE49-F238E27FC236}">
                <a16:creationId xmlns:a16="http://schemas.microsoft.com/office/drawing/2014/main" id="{32D8A0AA-5624-4E06-B6BF-DAF8F00F95DD}"/>
              </a:ext>
            </a:extLst>
          </p:cNvPr>
          <p:cNvSpPr>
            <a:spLocks noGrp="1"/>
          </p:cNvSpPr>
          <p:nvPr>
            <p:ph idx="1"/>
          </p:nvPr>
        </p:nvSpPr>
        <p:spPr>
          <a:xfrm>
            <a:off x="9321801" y="2149813"/>
            <a:ext cx="2312479" cy="3854197"/>
          </a:xfrm>
        </p:spPr>
        <p:txBody>
          <a:bodyPr>
            <a:normAutofit/>
          </a:bodyPr>
          <a:lstStyle/>
          <a:p>
            <a:pPr marL="0" indent="0">
              <a:buNone/>
            </a:pPr>
            <a:r>
              <a:rPr lang="en-US" sz="1400" dirty="0">
                <a:solidFill>
                  <a:schemeClr val="tx1">
                    <a:lumMod val="85000"/>
                    <a:lumOff val="15000"/>
                  </a:schemeClr>
                </a:solidFill>
              </a:rPr>
              <a:t>The evidence pyramid is a visual representation of grades of evidence.  For example, a systematic review of randomized controlled trials that show consistent results provides the highest quality evidence (i.e., the “gold standard”) and is at the top of the pyramid. Towards the base we find literature such as case reports or case series which are less likely to reliably predict outcomes. </a:t>
            </a:r>
          </a:p>
        </p:txBody>
      </p:sp>
    </p:spTree>
    <p:extLst>
      <p:ext uri="{BB962C8B-B14F-4D97-AF65-F5344CB8AC3E}">
        <p14:creationId xmlns:p14="http://schemas.microsoft.com/office/powerpoint/2010/main" val="1389229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04800"/>
            <a:ext cx="1828800" cy="990600"/>
          </a:xfrm>
        </p:spPr>
        <p:txBody>
          <a:bodyPr/>
          <a:lstStyle/>
          <a:p>
            <a:r>
              <a:rPr lang="en-US" dirty="0"/>
              <a:t>PICO</a:t>
            </a:r>
          </a:p>
        </p:txBody>
      </p:sp>
      <p:sp>
        <p:nvSpPr>
          <p:cNvPr id="3" name="Content Placeholder 2"/>
          <p:cNvSpPr>
            <a:spLocks noGrp="1"/>
          </p:cNvSpPr>
          <p:nvPr>
            <p:ph idx="1"/>
          </p:nvPr>
        </p:nvSpPr>
        <p:spPr>
          <a:xfrm>
            <a:off x="1429305" y="1380479"/>
            <a:ext cx="9579006" cy="4700565"/>
          </a:xfrm>
          <a:solidFill>
            <a:schemeClr val="bg1"/>
          </a:solidFill>
        </p:spPr>
        <p:txBody>
          <a:bodyPr>
            <a:normAutofit/>
          </a:bodyPr>
          <a:lstStyle/>
          <a:p>
            <a:pPr marL="0" indent="0" algn="ctr">
              <a:buNone/>
            </a:pPr>
            <a:r>
              <a:rPr lang="en-US" sz="2400" dirty="0">
                <a:latin typeface="Calisto MT" panose="02040603050505030304" pitchFamily="18" charset="0"/>
              </a:rPr>
              <a:t>PICO is often used to capture the components of your question and to find relevant terminology.</a:t>
            </a:r>
          </a:p>
          <a:p>
            <a:pPr marL="0" indent="0">
              <a:buNone/>
            </a:pPr>
            <a:endParaRPr lang="en-US" sz="2400" dirty="0">
              <a:latin typeface="Calisto MT" panose="02040603050505030304" pitchFamily="18" charset="0"/>
            </a:endParaRPr>
          </a:p>
          <a:p>
            <a:r>
              <a:rPr lang="en-US" sz="2400" dirty="0">
                <a:latin typeface="Calisto MT" panose="02040603050505030304" pitchFamily="18" charset="0"/>
              </a:rPr>
              <a:t>P – </a:t>
            </a:r>
            <a:r>
              <a:rPr lang="en-US" sz="2400" b="1" dirty="0">
                <a:latin typeface="Calisto MT" panose="02040603050505030304" pitchFamily="18" charset="0"/>
              </a:rPr>
              <a:t>P</a:t>
            </a:r>
            <a:r>
              <a:rPr lang="en-US" sz="2400" dirty="0">
                <a:latin typeface="Calisto MT" panose="02040603050505030304" pitchFamily="18" charset="0"/>
              </a:rPr>
              <a:t>atient, Problem, or Population</a:t>
            </a:r>
          </a:p>
          <a:p>
            <a:r>
              <a:rPr lang="en-US" sz="2400" dirty="0">
                <a:latin typeface="Calisto MT" panose="02040603050505030304" pitchFamily="18" charset="0"/>
              </a:rPr>
              <a:t>I – </a:t>
            </a:r>
            <a:r>
              <a:rPr lang="en-US" sz="2400" b="1" dirty="0">
                <a:latin typeface="Calisto MT" panose="02040603050505030304" pitchFamily="18" charset="0"/>
              </a:rPr>
              <a:t>I</a:t>
            </a:r>
            <a:r>
              <a:rPr lang="en-US" sz="2400" dirty="0">
                <a:latin typeface="Calisto MT" panose="02040603050505030304" pitchFamily="18" charset="0"/>
              </a:rPr>
              <a:t>ntervention, Prognostic Factor, or Exposure </a:t>
            </a:r>
          </a:p>
          <a:p>
            <a:r>
              <a:rPr lang="en-US" sz="2400" dirty="0">
                <a:latin typeface="Calisto MT" panose="02040603050505030304" pitchFamily="18" charset="0"/>
              </a:rPr>
              <a:t>C - </a:t>
            </a:r>
            <a:r>
              <a:rPr lang="en-US" sz="2400" b="1" dirty="0">
                <a:latin typeface="Calisto MT" panose="02040603050505030304" pitchFamily="18" charset="0"/>
              </a:rPr>
              <a:t>C</a:t>
            </a:r>
            <a:r>
              <a:rPr lang="en-US" sz="2400" dirty="0">
                <a:latin typeface="Calisto MT" panose="02040603050505030304" pitchFamily="18" charset="0"/>
              </a:rPr>
              <a:t>omparison or Intervention (if appropriate)</a:t>
            </a:r>
          </a:p>
          <a:p>
            <a:r>
              <a:rPr lang="en-US" sz="2400" dirty="0">
                <a:latin typeface="Calisto MT" panose="02040603050505030304" pitchFamily="18" charset="0"/>
              </a:rPr>
              <a:t>O – </a:t>
            </a:r>
            <a:r>
              <a:rPr lang="en-US" sz="2400" b="1" dirty="0">
                <a:latin typeface="Calisto MT" panose="02040603050505030304" pitchFamily="18" charset="0"/>
              </a:rPr>
              <a:t>O</a:t>
            </a:r>
            <a:r>
              <a:rPr lang="en-US" sz="2400" dirty="0">
                <a:latin typeface="Calisto MT" panose="02040603050505030304" pitchFamily="18" charset="0"/>
              </a:rPr>
              <a:t>utcome or Measure</a:t>
            </a:r>
          </a:p>
          <a:p>
            <a:pPr marL="0" indent="0">
              <a:buNone/>
            </a:pPr>
            <a:endParaRPr lang="en-US" dirty="0"/>
          </a:p>
        </p:txBody>
      </p:sp>
    </p:spTree>
    <p:extLst>
      <p:ext uri="{BB962C8B-B14F-4D97-AF65-F5344CB8AC3E}">
        <p14:creationId xmlns:p14="http://schemas.microsoft.com/office/powerpoint/2010/main" val="1368828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7883"/>
            <a:ext cx="1600200" cy="1143000"/>
          </a:xfrm>
        </p:spPr>
        <p:txBody>
          <a:bodyPr/>
          <a:lstStyle/>
          <a:p>
            <a:r>
              <a:rPr lang="en-US" dirty="0"/>
              <a:t>PICO</a:t>
            </a:r>
          </a:p>
        </p:txBody>
      </p:sp>
      <p:sp>
        <p:nvSpPr>
          <p:cNvPr id="3" name="Content Placeholder 2"/>
          <p:cNvSpPr>
            <a:spLocks noGrp="1"/>
          </p:cNvSpPr>
          <p:nvPr>
            <p:ph idx="1"/>
          </p:nvPr>
        </p:nvSpPr>
        <p:spPr>
          <a:xfrm>
            <a:off x="1981200" y="1011315"/>
            <a:ext cx="8229600" cy="5257800"/>
          </a:xfrm>
          <a:solidFill>
            <a:schemeClr val="bg1"/>
          </a:solidFill>
        </p:spPr>
        <p:txBody>
          <a:bodyPr>
            <a:normAutofit lnSpcReduction="10000"/>
          </a:bodyPr>
          <a:lstStyle/>
          <a:p>
            <a:r>
              <a:rPr lang="en-US" dirty="0"/>
              <a:t>P - </a:t>
            </a:r>
            <a:r>
              <a:rPr lang="en-US" b="1" dirty="0"/>
              <a:t>p</a:t>
            </a:r>
            <a:r>
              <a:rPr lang="en-US" dirty="0"/>
              <a:t>atient, </a:t>
            </a:r>
            <a:r>
              <a:rPr lang="en-US" b="1" dirty="0"/>
              <a:t>p</a:t>
            </a:r>
            <a:r>
              <a:rPr lang="en-US" dirty="0"/>
              <a:t>opulation, or </a:t>
            </a:r>
            <a:r>
              <a:rPr lang="en-US" b="1" dirty="0"/>
              <a:t>p</a:t>
            </a:r>
            <a:r>
              <a:rPr lang="en-US" dirty="0"/>
              <a:t>roblem.  What is the disease or condition you need to research?  What characteristics of the patient or population are important?  Do you need to consider age, gender, or any other characteristics?  Does the patient have any other conditions or medications that they take?</a:t>
            </a:r>
          </a:p>
          <a:p>
            <a:endParaRPr lang="en-US" dirty="0"/>
          </a:p>
          <a:p>
            <a:r>
              <a:rPr lang="en-US" dirty="0"/>
              <a:t>I - </a:t>
            </a:r>
            <a:r>
              <a:rPr lang="en-US" b="1" dirty="0"/>
              <a:t>i</a:t>
            </a:r>
            <a:r>
              <a:rPr lang="en-US" dirty="0"/>
              <a:t>ntervention.  What is the plan for the patient?  Usually this will be a form of treatment, but it may also involve monitoring the patient to check diagnosis.  It may also need consideration of the frequency or strength of treatment.</a:t>
            </a:r>
          </a:p>
          <a:p>
            <a:pPr marL="0" indent="0">
              <a:buNone/>
            </a:pPr>
            <a:endParaRPr lang="en-US" dirty="0"/>
          </a:p>
          <a:p>
            <a:r>
              <a:rPr lang="en-US" dirty="0"/>
              <a:t>C - </a:t>
            </a:r>
            <a:r>
              <a:rPr lang="en-US" b="1" dirty="0"/>
              <a:t>c</a:t>
            </a:r>
            <a:r>
              <a:rPr lang="en-US" dirty="0"/>
              <a:t>omparison.  Is there a comparative action to the intervention?  Sometimes there will be an alternative treatment, sometimes you will have no administered comparison and would use non-treatment as an alternative.</a:t>
            </a:r>
          </a:p>
          <a:p>
            <a:pPr marL="0" indent="0">
              <a:buNone/>
            </a:pPr>
            <a:endParaRPr lang="en-US" dirty="0"/>
          </a:p>
          <a:p>
            <a:r>
              <a:rPr lang="en-US" dirty="0"/>
              <a:t>O - </a:t>
            </a:r>
            <a:r>
              <a:rPr lang="en-US" b="1" dirty="0"/>
              <a:t>o</a:t>
            </a:r>
            <a:r>
              <a:rPr lang="en-US" dirty="0"/>
              <a:t>utcome.  What are the intended and potential outcomes?  There may be successful treatment, but there may also be potential side effects or problems to consider.  You may also need to look at cost effectiveness, or other organizational outcomes.  Outcomes should also be measurable where possible, in terms of speed and scale of improvements, or the number/severity of side effects, in order to assess whether the intervention was an improvement on the comparison.</a:t>
            </a:r>
          </a:p>
        </p:txBody>
      </p:sp>
    </p:spTree>
    <p:extLst>
      <p:ext uri="{BB962C8B-B14F-4D97-AF65-F5344CB8AC3E}">
        <p14:creationId xmlns:p14="http://schemas.microsoft.com/office/powerpoint/2010/main" val="3385627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841" y="782665"/>
            <a:ext cx="3872316" cy="643179"/>
          </a:xfrm>
          <a:solidFill>
            <a:schemeClr val="bg1"/>
          </a:solidFill>
        </p:spPr>
        <p:txBody>
          <a:bodyPr>
            <a:normAutofit fontScale="90000"/>
          </a:bodyPr>
          <a:lstStyle/>
          <a:p>
            <a:r>
              <a:rPr lang="en-US" dirty="0"/>
              <a:t>Other concepts:	</a:t>
            </a:r>
          </a:p>
        </p:txBody>
      </p:sp>
      <p:sp>
        <p:nvSpPr>
          <p:cNvPr id="3" name="Content Placeholder 2"/>
          <p:cNvSpPr>
            <a:spLocks noGrp="1"/>
          </p:cNvSpPr>
          <p:nvPr>
            <p:ph idx="1"/>
          </p:nvPr>
        </p:nvSpPr>
        <p:spPr>
          <a:xfrm>
            <a:off x="2969216" y="1881752"/>
            <a:ext cx="6253567" cy="4472940"/>
          </a:xfrm>
          <a:solidFill>
            <a:schemeClr val="bg1"/>
          </a:solidFill>
        </p:spPr>
        <p:txBody>
          <a:bodyPr numCol="1">
            <a:normAutofit/>
          </a:bodyPr>
          <a:lstStyle/>
          <a:p>
            <a:pPr algn="ctr"/>
            <a:r>
              <a:rPr lang="en-US" sz="3200" dirty="0"/>
              <a:t>Time </a:t>
            </a:r>
          </a:p>
          <a:p>
            <a:pPr algn="ctr"/>
            <a:r>
              <a:rPr lang="en-US" sz="3200" dirty="0"/>
              <a:t>Exposure</a:t>
            </a:r>
          </a:p>
          <a:p>
            <a:pPr algn="ctr"/>
            <a:r>
              <a:rPr lang="en-US" sz="3200" dirty="0"/>
              <a:t>Place/location</a:t>
            </a:r>
          </a:p>
          <a:p>
            <a:pPr algn="ctr"/>
            <a:r>
              <a:rPr lang="en-US" sz="3200" dirty="0"/>
              <a:t>Behavior</a:t>
            </a:r>
          </a:p>
          <a:p>
            <a:pPr algn="ctr"/>
            <a:r>
              <a:rPr lang="en-US" sz="3200" dirty="0"/>
              <a:t>Professionals</a:t>
            </a:r>
          </a:p>
          <a:p>
            <a:pPr marL="0" indent="0" algn="ctr">
              <a:buNone/>
            </a:pPr>
            <a:r>
              <a:rPr lang="en-US" sz="3200" dirty="0"/>
              <a:t>Etc.</a:t>
            </a:r>
          </a:p>
          <a:p>
            <a:pPr marL="0" indent="0" algn="r">
              <a:buNone/>
            </a:pPr>
            <a:endParaRPr lang="en-US" dirty="0"/>
          </a:p>
        </p:txBody>
      </p:sp>
    </p:spTree>
    <p:extLst>
      <p:ext uri="{BB962C8B-B14F-4D97-AF65-F5344CB8AC3E}">
        <p14:creationId xmlns:p14="http://schemas.microsoft.com/office/powerpoint/2010/main" val="1953615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314" y="1727219"/>
            <a:ext cx="9787180" cy="4724400"/>
          </a:xfrm>
          <a:solidFill>
            <a:schemeClr val="bg1"/>
          </a:solidFill>
        </p:spPr>
        <p:txBody>
          <a:bodyPr>
            <a:noAutofit/>
          </a:bodyPr>
          <a:lstStyle/>
          <a:p>
            <a:pPr algn="ctr"/>
            <a:r>
              <a:rPr lang="en-US" sz="2800" dirty="0"/>
              <a:t>You may need to brainstorm synonyms to find what you are looking for.</a:t>
            </a:r>
            <a:br>
              <a:rPr lang="en-US" sz="2800" dirty="0"/>
            </a:br>
            <a:br>
              <a:rPr lang="en-US" sz="2800" dirty="0"/>
            </a:br>
            <a:r>
              <a:rPr lang="en-US" sz="2800" dirty="0"/>
              <a:t>What are the natural ways we refer to a term? </a:t>
            </a:r>
            <a:br>
              <a:rPr lang="en-US" sz="2800" dirty="0"/>
            </a:br>
            <a:r>
              <a:rPr lang="en-US" sz="2800" dirty="0"/>
              <a:t>What are the synonyms? </a:t>
            </a:r>
            <a:br>
              <a:rPr lang="en-US" sz="2800" dirty="0"/>
            </a:br>
            <a:r>
              <a:rPr lang="en-US" sz="2800" dirty="0"/>
              <a:t>What is the medical terminology? </a:t>
            </a:r>
            <a:br>
              <a:rPr lang="en-US" sz="2800" dirty="0"/>
            </a:br>
            <a:r>
              <a:rPr lang="en-US" sz="2800" dirty="0"/>
              <a:t>What is the jargon? </a:t>
            </a:r>
            <a:br>
              <a:rPr lang="en-US" sz="2800" dirty="0"/>
            </a:br>
            <a:r>
              <a:rPr lang="en-US" sz="2800" dirty="0"/>
              <a:t>Are there acronyms? </a:t>
            </a:r>
            <a:br>
              <a:rPr lang="en-US" sz="2800" dirty="0"/>
            </a:br>
            <a:r>
              <a:rPr lang="en-US" sz="2800" dirty="0"/>
              <a:t>What would a patient say? </a:t>
            </a:r>
            <a:br>
              <a:rPr lang="en-US" sz="2800" dirty="0"/>
            </a:br>
            <a:r>
              <a:rPr lang="en-US" sz="2800" dirty="0"/>
              <a:t>Was there a previous way we used to say it? </a:t>
            </a:r>
            <a:br>
              <a:rPr lang="en-US" sz="1800" dirty="0"/>
            </a:br>
            <a:endParaRPr lang="en-US" sz="1800" dirty="0"/>
          </a:p>
        </p:txBody>
      </p:sp>
    </p:spTree>
    <p:extLst>
      <p:ext uri="{BB962C8B-B14F-4D97-AF65-F5344CB8AC3E}">
        <p14:creationId xmlns:p14="http://schemas.microsoft.com/office/powerpoint/2010/main" val="3515507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698" y="353990"/>
            <a:ext cx="7124700" cy="614934"/>
          </a:xfrm>
          <a:solidFill>
            <a:schemeClr val="bg1"/>
          </a:solidFill>
        </p:spPr>
        <p:txBody>
          <a:bodyPr>
            <a:normAutofit fontScale="90000"/>
          </a:bodyPr>
          <a:lstStyle/>
          <a:p>
            <a:r>
              <a:rPr lang="en-US" dirty="0"/>
              <a:t>Breaking down the question</a:t>
            </a:r>
          </a:p>
        </p:txBody>
      </p:sp>
      <p:sp>
        <p:nvSpPr>
          <p:cNvPr id="3" name="Content Placeholder 2"/>
          <p:cNvSpPr>
            <a:spLocks noGrp="1"/>
          </p:cNvSpPr>
          <p:nvPr>
            <p:ph idx="1"/>
          </p:nvPr>
        </p:nvSpPr>
        <p:spPr>
          <a:xfrm>
            <a:off x="1967947" y="1266429"/>
            <a:ext cx="7680567" cy="1526202"/>
          </a:xfrm>
          <a:noFill/>
        </p:spPr>
        <p:txBody>
          <a:bodyPr>
            <a:normAutofit fontScale="77500" lnSpcReduction="20000"/>
          </a:bodyPr>
          <a:lstStyle/>
          <a:p>
            <a:pPr marL="0" indent="0" algn="ctr">
              <a:buNone/>
            </a:pPr>
            <a:r>
              <a:rPr lang="en-US" sz="2600" dirty="0"/>
              <a:t>Breaking a clinical question down into concepts is vital for term-finding and database searching. </a:t>
            </a:r>
          </a:p>
          <a:p>
            <a:pPr marL="0" indent="0" algn="ctr">
              <a:buNone/>
            </a:pPr>
            <a:endParaRPr lang="en-US" sz="2600" dirty="0"/>
          </a:p>
          <a:p>
            <a:pPr marL="0" indent="0" algn="ctr">
              <a:buNone/>
            </a:pPr>
            <a:r>
              <a:rPr lang="en-US" sz="2600" dirty="0"/>
              <a:t>Each of these buckets represents a concept.</a:t>
            </a:r>
          </a:p>
          <a:p>
            <a:pPr marL="0" indent="0" algn="ctr">
              <a:buNone/>
            </a:pPr>
            <a:endParaRPr lang="en-US" dirty="0"/>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1" y="3506108"/>
            <a:ext cx="1578770" cy="2230325"/>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3429002"/>
            <a:ext cx="1600200" cy="1907381"/>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7633" y="3661822"/>
            <a:ext cx="1428091" cy="2017461"/>
          </a:xfrm>
          <a:prstGeom prst="rect">
            <a:avLst/>
          </a:prstGeom>
        </p:spPr>
      </p:pic>
      <p:sp>
        <p:nvSpPr>
          <p:cNvPr id="7" name="TextBox 6"/>
          <p:cNvSpPr txBox="1"/>
          <p:nvPr/>
        </p:nvSpPr>
        <p:spPr>
          <a:xfrm>
            <a:off x="3222437" y="4778850"/>
            <a:ext cx="945506" cy="507831"/>
          </a:xfrm>
          <a:prstGeom prst="rect">
            <a:avLst/>
          </a:prstGeom>
          <a:noFill/>
        </p:spPr>
        <p:txBody>
          <a:bodyPr wrap="square" rtlCol="0">
            <a:spAutoFit/>
          </a:bodyPr>
          <a:lstStyle/>
          <a:p>
            <a:pPr algn="ctr"/>
            <a:r>
              <a:rPr lang="en-US" sz="1350" b="1" dirty="0"/>
              <a:t>Concept 1</a:t>
            </a:r>
          </a:p>
        </p:txBody>
      </p:sp>
      <p:sp>
        <p:nvSpPr>
          <p:cNvPr id="8" name="TextBox 7"/>
          <p:cNvSpPr txBox="1"/>
          <p:nvPr/>
        </p:nvSpPr>
        <p:spPr>
          <a:xfrm>
            <a:off x="5562601" y="4366886"/>
            <a:ext cx="962751" cy="507831"/>
          </a:xfrm>
          <a:prstGeom prst="rect">
            <a:avLst/>
          </a:prstGeom>
          <a:noFill/>
        </p:spPr>
        <p:txBody>
          <a:bodyPr wrap="square" rtlCol="0">
            <a:spAutoFit/>
          </a:bodyPr>
          <a:lstStyle/>
          <a:p>
            <a:pPr algn="ctr"/>
            <a:r>
              <a:rPr lang="en-US" sz="1350" b="1" dirty="0"/>
              <a:t>Concept 2</a:t>
            </a:r>
          </a:p>
        </p:txBody>
      </p:sp>
      <p:sp>
        <p:nvSpPr>
          <p:cNvPr id="9" name="TextBox 8"/>
          <p:cNvSpPr txBox="1"/>
          <p:nvPr/>
        </p:nvSpPr>
        <p:spPr>
          <a:xfrm>
            <a:off x="8001001" y="4745764"/>
            <a:ext cx="914399" cy="507831"/>
          </a:xfrm>
          <a:prstGeom prst="rect">
            <a:avLst/>
          </a:prstGeom>
          <a:noFill/>
        </p:spPr>
        <p:txBody>
          <a:bodyPr wrap="square" rtlCol="0">
            <a:spAutoFit/>
          </a:bodyPr>
          <a:lstStyle/>
          <a:p>
            <a:pPr algn="ctr"/>
            <a:r>
              <a:rPr lang="en-US" sz="1350" b="1" dirty="0"/>
              <a:t>Concept 3</a:t>
            </a:r>
          </a:p>
        </p:txBody>
      </p:sp>
    </p:spTree>
    <p:extLst>
      <p:ext uri="{BB962C8B-B14F-4D97-AF65-F5344CB8AC3E}">
        <p14:creationId xmlns:p14="http://schemas.microsoft.com/office/powerpoint/2010/main" val="882056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7349" y="811530"/>
            <a:ext cx="10957301" cy="891540"/>
          </a:xfrm>
          <a:solidFill>
            <a:schemeClr val="bg1"/>
          </a:solidFill>
        </p:spPr>
        <p:txBody>
          <a:bodyPr>
            <a:normAutofit/>
          </a:bodyPr>
          <a:lstStyle/>
          <a:p>
            <a:r>
              <a:rPr lang="en-US" dirty="0"/>
              <a:t>Each concept’s synonyms are </a:t>
            </a:r>
            <a:r>
              <a:rPr lang="en-US" dirty="0" err="1"/>
              <a:t>OR’d</a:t>
            </a:r>
            <a:r>
              <a:rPr lang="en-US" dirty="0"/>
              <a:t> together</a:t>
            </a:r>
          </a:p>
        </p:txBody>
      </p:sp>
      <p:sp>
        <p:nvSpPr>
          <p:cNvPr id="6" name="Content Placeholder 5"/>
          <p:cNvSpPr>
            <a:spLocks noGrp="1"/>
          </p:cNvSpPr>
          <p:nvPr>
            <p:ph idx="1"/>
          </p:nvPr>
        </p:nvSpPr>
        <p:spPr>
          <a:xfrm>
            <a:off x="2791309" y="2138766"/>
            <a:ext cx="6609381" cy="3415439"/>
          </a:xfrm>
          <a:solidFill>
            <a:schemeClr val="bg1"/>
          </a:solidFill>
        </p:spPr>
        <p:txBody>
          <a:bodyPr/>
          <a:lstStyle/>
          <a:p>
            <a:pPr marL="0" indent="0">
              <a:buNone/>
            </a:pPr>
            <a:r>
              <a:rPr lang="en-US" sz="1800" dirty="0"/>
              <a:t>"Computer Simulation"[Mesh] OR </a:t>
            </a:r>
          </a:p>
          <a:p>
            <a:pPr marL="0" indent="0">
              <a:buNone/>
            </a:pPr>
            <a:r>
              <a:rPr lang="en-US" sz="1800" dirty="0"/>
              <a:t>"Computer User Training"[Mesh] OR </a:t>
            </a:r>
          </a:p>
          <a:p>
            <a:pPr marL="0" indent="0">
              <a:buNone/>
            </a:pPr>
            <a:r>
              <a:rPr lang="en-US" sz="1800" dirty="0"/>
              <a:t>"Printing, Three-Dimensional"[Mesh] OR </a:t>
            </a:r>
          </a:p>
          <a:p>
            <a:pPr marL="0" indent="0">
              <a:buNone/>
            </a:pPr>
            <a:r>
              <a:rPr lang="en-US" sz="1800" dirty="0"/>
              <a:t>"Models, Anatomic"[Mesh] OR</a:t>
            </a:r>
          </a:p>
          <a:p>
            <a:pPr marL="0" indent="0">
              <a:buNone/>
            </a:pPr>
            <a:r>
              <a:rPr lang="en-US" sz="1800" dirty="0"/>
              <a:t>3 dimensional printing[</a:t>
            </a:r>
            <a:r>
              <a:rPr lang="en-US" sz="1800" dirty="0" err="1"/>
              <a:t>tiab</a:t>
            </a:r>
            <a:r>
              <a:rPr lang="en-US" sz="1800" dirty="0"/>
              <a:t>] OR </a:t>
            </a:r>
          </a:p>
          <a:p>
            <a:pPr marL="0" indent="0">
              <a:buNone/>
            </a:pPr>
            <a:r>
              <a:rPr lang="en-US" sz="1800" dirty="0"/>
              <a:t>3d print*[</a:t>
            </a:r>
            <a:r>
              <a:rPr lang="en-US" sz="1800" dirty="0" err="1"/>
              <a:t>tiab</a:t>
            </a:r>
            <a:r>
              <a:rPr lang="en-US" sz="1800" dirty="0"/>
              <a: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152" y="2743200"/>
            <a:ext cx="1822607" cy="2574794"/>
          </a:xfrm>
          <a:prstGeom prst="rect">
            <a:avLst/>
          </a:prstGeom>
        </p:spPr>
      </p:pic>
      <p:sp>
        <p:nvSpPr>
          <p:cNvPr id="7" name="TextBox 6"/>
          <p:cNvSpPr txBox="1"/>
          <p:nvPr/>
        </p:nvSpPr>
        <p:spPr>
          <a:xfrm>
            <a:off x="7696200" y="4114802"/>
            <a:ext cx="1247290" cy="646331"/>
          </a:xfrm>
          <a:prstGeom prst="rect">
            <a:avLst/>
          </a:prstGeom>
          <a:noFill/>
        </p:spPr>
        <p:txBody>
          <a:bodyPr wrap="square" rtlCol="0">
            <a:spAutoFit/>
          </a:bodyPr>
          <a:lstStyle/>
          <a:p>
            <a:r>
              <a:rPr lang="en-US" b="1" dirty="0"/>
              <a:t>3 D Printing</a:t>
            </a:r>
          </a:p>
        </p:txBody>
      </p:sp>
    </p:spTree>
    <p:extLst>
      <p:ext uri="{BB962C8B-B14F-4D97-AF65-F5344CB8AC3E}">
        <p14:creationId xmlns:p14="http://schemas.microsoft.com/office/powerpoint/2010/main" val="3459293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038" y="562430"/>
            <a:ext cx="5284996" cy="605724"/>
          </a:xfrm>
          <a:solidFill>
            <a:schemeClr val="bg1"/>
          </a:solidFill>
        </p:spPr>
        <p:txBody>
          <a:bodyPr>
            <a:normAutofit fontScale="90000"/>
          </a:bodyPr>
          <a:lstStyle/>
          <a:p>
            <a:r>
              <a:rPr lang="en-US" dirty="0"/>
              <a:t>Combining Concepts</a:t>
            </a:r>
          </a:p>
        </p:txBody>
      </p:sp>
      <p:sp>
        <p:nvSpPr>
          <p:cNvPr id="3" name="Content Placeholder 2"/>
          <p:cNvSpPr>
            <a:spLocks noGrp="1"/>
          </p:cNvSpPr>
          <p:nvPr>
            <p:ph idx="1"/>
          </p:nvPr>
        </p:nvSpPr>
        <p:spPr>
          <a:xfrm>
            <a:off x="1881939" y="1746159"/>
            <a:ext cx="8428121" cy="2928180"/>
          </a:xfrm>
          <a:solidFill>
            <a:schemeClr val="bg1"/>
          </a:solidFill>
        </p:spPr>
        <p:txBody>
          <a:bodyPr/>
          <a:lstStyle/>
          <a:p>
            <a:r>
              <a:rPr lang="en-US" sz="2000" dirty="0"/>
              <a:t>Good literature searches use </a:t>
            </a:r>
            <a:r>
              <a:rPr lang="en-US" sz="2000" b="1" dirty="0"/>
              <a:t>controlled language </a:t>
            </a:r>
            <a:r>
              <a:rPr lang="en-US" sz="2000" dirty="0"/>
              <a:t>and </a:t>
            </a:r>
            <a:r>
              <a:rPr lang="en-US" sz="2000" b="1" dirty="0"/>
              <a:t>keyword searching</a:t>
            </a:r>
            <a:r>
              <a:rPr lang="en-US" sz="2000" dirty="0"/>
              <a:t> to make ensure currency and specificity.</a:t>
            </a:r>
          </a:p>
          <a:p>
            <a:r>
              <a:rPr lang="en-US" sz="2000" dirty="0"/>
              <a:t>Think of concepts as buckets of terms: within each bucket:</a:t>
            </a:r>
          </a:p>
          <a:p>
            <a:pPr lvl="1"/>
            <a:r>
              <a:rPr lang="en-US" sz="1800" dirty="0"/>
              <a:t>We OR like terms together. </a:t>
            </a:r>
          </a:p>
          <a:p>
            <a:pPr lvl="1"/>
            <a:r>
              <a:rPr lang="en-US" sz="1800" dirty="0"/>
              <a:t>Then we AND concept buckets together.</a:t>
            </a:r>
          </a:p>
          <a:p>
            <a:endParaRPr lang="en-US" dirty="0"/>
          </a:p>
        </p:txBody>
      </p:sp>
      <p:pic>
        <p:nvPicPr>
          <p:cNvPr id="4" name="Picture 3"/>
          <p:cNvPicPr>
            <a:picLocks noChangeAspect="1"/>
          </p:cNvPicPr>
          <p:nvPr/>
        </p:nvPicPr>
        <p:blipFill>
          <a:blip r:embed="rId2"/>
          <a:stretch>
            <a:fillRect/>
          </a:stretch>
        </p:blipFill>
        <p:spPr>
          <a:xfrm>
            <a:off x="2654969" y="4326956"/>
            <a:ext cx="1344835" cy="1848749"/>
          </a:xfrm>
          <a:prstGeom prst="rect">
            <a:avLst/>
          </a:prstGeom>
          <a:ln w="19050">
            <a:solidFill>
              <a:schemeClr val="accent2">
                <a:lumMod val="20000"/>
                <a:lumOff val="80000"/>
              </a:schemeClr>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373" y="4326955"/>
            <a:ext cx="1308573" cy="1848618"/>
          </a:xfrm>
          <a:prstGeom prst="rect">
            <a:avLst/>
          </a:prstGeom>
          <a:ln w="19050">
            <a:solidFill>
              <a:schemeClr val="accent2">
                <a:lumMod val="20000"/>
                <a:lumOff val="80000"/>
              </a:schemeClr>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7886" y="4326956"/>
            <a:ext cx="1361607" cy="1848749"/>
          </a:xfrm>
          <a:prstGeom prst="rect">
            <a:avLst/>
          </a:prstGeom>
          <a:ln w="19050">
            <a:solidFill>
              <a:schemeClr val="accent2">
                <a:lumMod val="20000"/>
                <a:lumOff val="80000"/>
              </a:schemeClr>
            </a:solidFill>
          </a:ln>
        </p:spPr>
      </p:pic>
      <p:sp>
        <p:nvSpPr>
          <p:cNvPr id="7" name="TextBox 6"/>
          <p:cNvSpPr txBox="1"/>
          <p:nvPr/>
        </p:nvSpPr>
        <p:spPr>
          <a:xfrm>
            <a:off x="5627784" y="5302799"/>
            <a:ext cx="780765" cy="438582"/>
          </a:xfrm>
          <a:prstGeom prst="rect">
            <a:avLst/>
          </a:prstGeom>
          <a:noFill/>
        </p:spPr>
        <p:txBody>
          <a:bodyPr wrap="square" rtlCol="0">
            <a:spAutoFit/>
          </a:bodyPr>
          <a:lstStyle/>
          <a:p>
            <a:r>
              <a:rPr lang="en-US" sz="1125" b="1" dirty="0"/>
              <a:t>Mitral Valves</a:t>
            </a:r>
          </a:p>
        </p:txBody>
      </p:sp>
      <p:sp>
        <p:nvSpPr>
          <p:cNvPr id="8" name="TextBox 7"/>
          <p:cNvSpPr txBox="1"/>
          <p:nvPr/>
        </p:nvSpPr>
        <p:spPr>
          <a:xfrm>
            <a:off x="8153401" y="5251264"/>
            <a:ext cx="932093" cy="438582"/>
          </a:xfrm>
          <a:prstGeom prst="rect">
            <a:avLst/>
          </a:prstGeom>
          <a:noFill/>
        </p:spPr>
        <p:txBody>
          <a:bodyPr wrap="square" rtlCol="0">
            <a:spAutoFit/>
          </a:bodyPr>
          <a:lstStyle/>
          <a:p>
            <a:r>
              <a:rPr lang="en-US" sz="1125" b="1" dirty="0"/>
              <a:t>Cardiac Surgery</a:t>
            </a:r>
          </a:p>
        </p:txBody>
      </p:sp>
      <p:sp>
        <p:nvSpPr>
          <p:cNvPr id="9" name="TextBox 8"/>
          <p:cNvSpPr txBox="1"/>
          <p:nvPr/>
        </p:nvSpPr>
        <p:spPr>
          <a:xfrm>
            <a:off x="4414967" y="5134421"/>
            <a:ext cx="625971" cy="300082"/>
          </a:xfrm>
          <a:prstGeom prst="rect">
            <a:avLst/>
          </a:prstGeom>
          <a:noFill/>
        </p:spPr>
        <p:txBody>
          <a:bodyPr wrap="square" rtlCol="0">
            <a:spAutoFit/>
          </a:bodyPr>
          <a:lstStyle/>
          <a:p>
            <a:r>
              <a:rPr lang="en-US" sz="1350" b="1" dirty="0"/>
              <a:t>AND</a:t>
            </a:r>
          </a:p>
        </p:txBody>
      </p:sp>
      <p:sp>
        <p:nvSpPr>
          <p:cNvPr id="10" name="TextBox 9"/>
          <p:cNvSpPr txBox="1"/>
          <p:nvPr/>
        </p:nvSpPr>
        <p:spPr>
          <a:xfrm>
            <a:off x="6788798" y="5168800"/>
            <a:ext cx="755003" cy="300082"/>
          </a:xfrm>
          <a:prstGeom prst="rect">
            <a:avLst/>
          </a:prstGeom>
          <a:noFill/>
        </p:spPr>
        <p:txBody>
          <a:bodyPr wrap="square" rtlCol="0">
            <a:spAutoFit/>
          </a:bodyPr>
          <a:lstStyle/>
          <a:p>
            <a:r>
              <a:rPr lang="en-US" sz="1350" b="1" dirty="0"/>
              <a:t>AND</a:t>
            </a:r>
          </a:p>
        </p:txBody>
      </p:sp>
    </p:spTree>
    <p:extLst>
      <p:ext uri="{BB962C8B-B14F-4D97-AF65-F5344CB8AC3E}">
        <p14:creationId xmlns:p14="http://schemas.microsoft.com/office/powerpoint/2010/main" val="3191888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84" y="477078"/>
            <a:ext cx="9531458" cy="2094672"/>
          </a:xfrm>
          <a:solidFill>
            <a:schemeClr val="bg1"/>
          </a:solidFill>
        </p:spPr>
        <p:txBody>
          <a:bodyPr>
            <a:normAutofit/>
          </a:bodyPr>
          <a:lstStyle/>
          <a:p>
            <a:r>
              <a:rPr lang="en-US" sz="3600" b="1" dirty="0"/>
              <a:t>Brainstorm terms by asking:</a:t>
            </a:r>
            <a:br>
              <a:rPr lang="en-US" sz="3600" dirty="0"/>
            </a:br>
            <a:r>
              <a:rPr lang="en-US" sz="2700" dirty="0"/>
              <a:t>What are the natural ways we refer to a term? </a:t>
            </a:r>
            <a:br>
              <a:rPr lang="en-US" sz="2700" dirty="0"/>
            </a:br>
            <a:r>
              <a:rPr lang="en-US" sz="2700" dirty="0"/>
              <a:t>What are the synonyms?</a:t>
            </a:r>
            <a:br>
              <a:rPr lang="en-US" sz="2700" dirty="0"/>
            </a:br>
            <a:r>
              <a:rPr lang="en-US" sz="2700" dirty="0"/>
              <a:t>Are there controlled language (</a:t>
            </a:r>
            <a:r>
              <a:rPr lang="en-US" sz="2700" dirty="0" err="1"/>
              <a:t>MeSH</a:t>
            </a:r>
            <a:r>
              <a:rPr lang="en-US" sz="2700" dirty="0"/>
              <a:t>) terms?</a:t>
            </a:r>
            <a:br>
              <a:rPr lang="en-US" sz="2700" dirty="0"/>
            </a:br>
            <a:r>
              <a:rPr lang="en-US" sz="2700" dirty="0"/>
              <a:t>How else is this concept captured in terminology?</a:t>
            </a:r>
          </a:p>
        </p:txBody>
      </p:sp>
      <p:pic>
        <p:nvPicPr>
          <p:cNvPr id="4" name="Content Placeholder 3"/>
          <p:cNvPicPr>
            <a:picLocks noGrp="1" noChangeAspect="1"/>
          </p:cNvPicPr>
          <p:nvPr>
            <p:ph idx="1"/>
          </p:nvPr>
        </p:nvPicPr>
        <p:blipFill>
          <a:blip r:embed="rId2"/>
          <a:stretch>
            <a:fillRect/>
          </a:stretch>
        </p:blipFill>
        <p:spPr>
          <a:xfrm>
            <a:off x="2661411" y="2743200"/>
            <a:ext cx="6728992" cy="3829050"/>
          </a:xfrm>
          <a:prstGeom prst="rect">
            <a:avLst/>
          </a:prstGeom>
        </p:spPr>
      </p:pic>
    </p:spTree>
    <p:extLst>
      <p:ext uri="{BB962C8B-B14F-4D97-AF65-F5344CB8AC3E}">
        <p14:creationId xmlns:p14="http://schemas.microsoft.com/office/powerpoint/2010/main" val="1587681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clrChange>
              <a:clrFrom>
                <a:srgbClr val="FFFFFF"/>
              </a:clrFrom>
              <a:clrTo>
                <a:srgbClr val="FFFFFF">
                  <a:alpha val="0"/>
                </a:srgbClr>
              </a:clrTo>
            </a:clrChange>
          </a:blip>
          <a:stretch>
            <a:fillRect/>
          </a:stretch>
        </p:blipFill>
        <p:spPr>
          <a:xfrm>
            <a:off x="1609182" y="876300"/>
            <a:ext cx="8973636" cy="5105400"/>
          </a:xfrm>
          <a:prstGeom prst="rect">
            <a:avLst/>
          </a:prstGeom>
          <a:solidFill>
            <a:schemeClr val="bg1"/>
          </a:solidFill>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992511"/>
            <a:ext cx="1578770" cy="22303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2992510"/>
            <a:ext cx="1578770" cy="22303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022607"/>
            <a:ext cx="1578770" cy="2230325"/>
          </a:xfrm>
          <a:prstGeom prst="rect">
            <a:avLst/>
          </a:prstGeom>
        </p:spPr>
      </p:pic>
    </p:spTree>
    <p:extLst>
      <p:ext uri="{BB962C8B-B14F-4D97-AF65-F5344CB8AC3E}">
        <p14:creationId xmlns:p14="http://schemas.microsoft.com/office/powerpoint/2010/main" val="89574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875" t="-2632" r="23890" b="-5262"/>
          <a:stretch/>
        </p:blipFill>
        <p:spPr>
          <a:xfrm>
            <a:off x="739616" y="1317486"/>
            <a:ext cx="10712768" cy="5107250"/>
          </a:xfrm>
          <a:prstGeom prst="rect">
            <a:avLst/>
          </a:prstGeom>
        </p:spPr>
      </p:pic>
      <p:sp>
        <p:nvSpPr>
          <p:cNvPr id="7" name="Oval 6"/>
          <p:cNvSpPr/>
          <p:nvPr/>
        </p:nvSpPr>
        <p:spPr>
          <a:xfrm>
            <a:off x="9547934" y="2149136"/>
            <a:ext cx="13716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1651987" y="3190043"/>
            <a:ext cx="1600200" cy="167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4015833" y="609600"/>
            <a:ext cx="4104578" cy="707886"/>
          </a:xfrm>
          <a:prstGeom prst="rect">
            <a:avLst/>
          </a:prstGeom>
          <a:noFill/>
        </p:spPr>
        <p:txBody>
          <a:bodyPr wrap="square" rtlCol="0">
            <a:spAutoFit/>
          </a:bodyPr>
          <a:lstStyle/>
          <a:p>
            <a:r>
              <a:rPr lang="en-US" sz="4000" dirty="0">
                <a:solidFill>
                  <a:prstClr val="black"/>
                </a:solidFill>
              </a:rPr>
              <a:t>CHSL Locations</a:t>
            </a:r>
          </a:p>
        </p:txBody>
      </p:sp>
    </p:spTree>
    <p:extLst>
      <p:ext uri="{BB962C8B-B14F-4D97-AF65-F5344CB8AC3E}">
        <p14:creationId xmlns:p14="http://schemas.microsoft.com/office/powerpoint/2010/main" val="295821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1249" y="298548"/>
            <a:ext cx="10371493" cy="830997"/>
          </a:xfrm>
          <a:prstGeom prst="rect">
            <a:avLst/>
          </a:prstGeom>
          <a:solidFill>
            <a:schemeClr val="bg1"/>
          </a:solidFill>
        </p:spPr>
        <p:txBody>
          <a:bodyPr wrap="square" rtlCol="0">
            <a:spAutoFit/>
          </a:bodyPr>
          <a:lstStyle/>
          <a:p>
            <a:pPr algn="ctr"/>
            <a:r>
              <a:rPr lang="en-US" sz="2400" dirty="0"/>
              <a:t>Excel is a good tool to keep concepts and terms organized.</a:t>
            </a:r>
          </a:p>
          <a:p>
            <a:pPr algn="ctr"/>
            <a:r>
              <a:rPr lang="en-US" sz="2400" dirty="0"/>
              <a:t>Name your concepts at the top, then list like terms in each column. </a:t>
            </a:r>
          </a:p>
        </p:txBody>
      </p:sp>
      <p:pic>
        <p:nvPicPr>
          <p:cNvPr id="3" name="Picture 2"/>
          <p:cNvPicPr>
            <a:picLocks noChangeAspect="1"/>
          </p:cNvPicPr>
          <p:nvPr/>
        </p:nvPicPr>
        <p:blipFill>
          <a:blip r:embed="rId2"/>
          <a:stretch>
            <a:fillRect/>
          </a:stretch>
        </p:blipFill>
        <p:spPr>
          <a:xfrm>
            <a:off x="633663" y="1322051"/>
            <a:ext cx="10579079" cy="4870202"/>
          </a:xfrm>
          <a:prstGeom prst="rect">
            <a:avLst/>
          </a:prstGeom>
          <a:ln>
            <a:solidFill>
              <a:srgbClr val="FF0000"/>
            </a:solidFill>
          </a:ln>
        </p:spPr>
      </p:pic>
      <p:cxnSp>
        <p:nvCxnSpPr>
          <p:cNvPr id="5" name="Straight Arrow Connector 4"/>
          <p:cNvCxnSpPr/>
          <p:nvPr/>
        </p:nvCxnSpPr>
        <p:spPr>
          <a:xfrm flipV="1">
            <a:off x="1724526" y="2807368"/>
            <a:ext cx="858253" cy="4491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4170948" y="1644316"/>
            <a:ext cx="2077452" cy="4331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248400" y="1644316"/>
            <a:ext cx="1" cy="3609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248400" y="1644316"/>
            <a:ext cx="1636295" cy="4331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724526" y="3120189"/>
            <a:ext cx="858253" cy="1363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24526" y="3256548"/>
            <a:ext cx="858253" cy="1925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68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7400" y="2286000"/>
            <a:ext cx="8305800" cy="1143000"/>
          </a:xfrm>
        </p:spPr>
        <p:txBody>
          <a:bodyPr/>
          <a:lstStyle/>
          <a:p>
            <a:r>
              <a:rPr lang="en-US" dirty="0"/>
              <a:t>QUESTIONS?</a:t>
            </a:r>
          </a:p>
        </p:txBody>
      </p:sp>
    </p:spTree>
    <p:extLst>
      <p:ext uri="{BB962C8B-B14F-4D97-AF65-F5344CB8AC3E}">
        <p14:creationId xmlns:p14="http://schemas.microsoft.com/office/powerpoint/2010/main" val="568851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395330" y="863600"/>
            <a:ext cx="8001000" cy="1929296"/>
          </a:xfrm>
        </p:spPr>
        <p:txBody>
          <a:bodyPr>
            <a:normAutofit/>
          </a:bodyPr>
          <a:lstStyle/>
          <a:p>
            <a:pPr algn="ctr"/>
            <a:r>
              <a:rPr lang="en-US" sz="3200" dirty="0"/>
              <a:t>Thank you!</a:t>
            </a:r>
            <a:r>
              <a:rPr lang="en-US" sz="3200" b="1" dirty="0"/>
              <a:t> </a:t>
            </a:r>
            <a:br>
              <a:rPr lang="en-US" sz="1200" b="1" dirty="0"/>
            </a:br>
            <a:br>
              <a:rPr lang="en-US" sz="1200" b="1" dirty="0"/>
            </a:br>
            <a:br>
              <a:rPr lang="en-US" sz="1200" b="1" dirty="0"/>
            </a:br>
            <a:r>
              <a:rPr lang="en-US" sz="2800" b="1" dirty="0"/>
              <a:t>Don’t hesitate to reach out after class!</a:t>
            </a:r>
            <a:endParaRPr lang="en-US" dirty="0"/>
          </a:p>
        </p:txBody>
      </p:sp>
      <p:sp>
        <p:nvSpPr>
          <p:cNvPr id="6" name="Text Placeholder 5"/>
          <p:cNvSpPr>
            <a:spLocks noGrp="1"/>
          </p:cNvSpPr>
          <p:nvPr>
            <p:ph type="body" idx="4294967295"/>
          </p:nvPr>
        </p:nvSpPr>
        <p:spPr>
          <a:xfrm>
            <a:off x="4124738" y="2906195"/>
            <a:ext cx="5304183" cy="2650883"/>
          </a:xfrm>
        </p:spPr>
        <p:txBody>
          <a:bodyPr/>
          <a:lstStyle/>
          <a:p>
            <a:pPr marL="0" indent="0">
              <a:buNone/>
            </a:pPr>
            <a:endParaRPr lang="en-US" sz="2400" dirty="0"/>
          </a:p>
          <a:p>
            <a:r>
              <a:rPr lang="en-US" sz="2400" dirty="0"/>
              <a:t>Cleveland Health Sciences Library</a:t>
            </a:r>
          </a:p>
          <a:p>
            <a:r>
              <a:rPr lang="en-US" sz="2400" dirty="0"/>
              <a:t>216-368-3218</a:t>
            </a:r>
          </a:p>
          <a:p>
            <a:r>
              <a:rPr lang="en-US" sz="2400" dirty="0">
                <a:solidFill>
                  <a:schemeClr val="accent1">
                    <a:lumMod val="75000"/>
                  </a:schemeClr>
                </a:solidFill>
                <a:hlinkClick r:id="rId2">
                  <a:extLst>
                    <a:ext uri="{A12FA001-AC4F-418D-AE19-62706E023703}">
                      <ahyp:hlinkClr xmlns:ahyp="http://schemas.microsoft.com/office/drawing/2018/hyperlinkcolor" val="tx"/>
                    </a:ext>
                  </a:extLst>
                </a:hlinkClick>
              </a:rPr>
              <a:t>chslreference@case.edu</a:t>
            </a:r>
            <a:r>
              <a:rPr lang="en-US" sz="2400" dirty="0">
                <a:solidFill>
                  <a:schemeClr val="accent1">
                    <a:lumMod val="75000"/>
                  </a:schemeClr>
                </a:solidFill>
              </a:rPr>
              <a:t> </a:t>
            </a:r>
          </a:p>
          <a:p>
            <a:r>
              <a:rPr lang="en-US" sz="2400" dirty="0" err="1">
                <a:solidFill>
                  <a:schemeClr val="accent1">
                    <a:lumMod val="75000"/>
                  </a:schemeClr>
                </a:solidFill>
              </a:rPr>
              <a:t>Vivian.mccallum@case.edu</a:t>
            </a:r>
            <a:endParaRPr lang="en-US" sz="2400" dirty="0">
              <a:solidFill>
                <a:schemeClr val="accent1">
                  <a:lumMod val="75000"/>
                </a:schemeClr>
              </a:solidFill>
            </a:endParaRPr>
          </a:p>
          <a:p>
            <a:endParaRPr lang="en-US" sz="2400" dirty="0"/>
          </a:p>
          <a:p>
            <a:endParaRPr lang="en-US" sz="2400" dirty="0"/>
          </a:p>
          <a:p>
            <a:endParaRPr lang="en-US" dirty="0"/>
          </a:p>
          <a:p>
            <a:endParaRPr lang="en-US" dirty="0"/>
          </a:p>
        </p:txBody>
      </p:sp>
      <p:sp>
        <p:nvSpPr>
          <p:cNvPr id="3" name="Content Placeholder 2">
            <a:extLst>
              <a:ext uri="{FF2B5EF4-FFF2-40B4-BE49-F238E27FC236}">
                <a16:creationId xmlns:a16="http://schemas.microsoft.com/office/drawing/2014/main" id="{97F24BEC-6826-3384-6BEA-EBB1338DCE9E}"/>
              </a:ext>
            </a:extLst>
          </p:cNvPr>
          <p:cNvSpPr>
            <a:spLocks noGrp="1"/>
          </p:cNvSpPr>
          <p:nvPr>
            <p:ph idx="4294967295"/>
          </p:nvPr>
        </p:nvSpPr>
        <p:spPr>
          <a:xfrm>
            <a:off x="2941983" y="3120887"/>
            <a:ext cx="7126356" cy="2295940"/>
          </a:xfrm>
        </p:spPr>
        <p:txBody>
          <a:bodyPr/>
          <a:lstStyle/>
          <a:p>
            <a:pPr marL="0" indent="0">
              <a:buNone/>
            </a:pPr>
            <a:endParaRPr lang="en-US" dirty="0"/>
          </a:p>
        </p:txBody>
      </p:sp>
    </p:spTree>
    <p:extLst>
      <p:ext uri="{BB962C8B-B14F-4D97-AF65-F5344CB8AC3E}">
        <p14:creationId xmlns:p14="http://schemas.microsoft.com/office/powerpoint/2010/main" val="2847852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817" y="455691"/>
            <a:ext cx="10368365" cy="546653"/>
          </a:xfrm>
        </p:spPr>
        <p:txBody>
          <a:bodyPr>
            <a:normAutofit fontScale="90000"/>
          </a:bodyPr>
          <a:lstStyle/>
          <a:p>
            <a:br>
              <a:rPr lang="en-US" dirty="0"/>
            </a:br>
            <a:r>
              <a:rPr lang="en-US" b="1" dirty="0">
                <a:latin typeface="Arial" panose="020B0604020202020204" pitchFamily="34" charset="0"/>
                <a:cs typeface="Arial" panose="020B0604020202020204" pitchFamily="34" charset="0"/>
              </a:rPr>
              <a:t>ELECTRONIC ACCESS to Library Resources:</a:t>
            </a:r>
          </a:p>
        </p:txBody>
      </p:sp>
      <p:graphicFrame>
        <p:nvGraphicFramePr>
          <p:cNvPr id="12" name="Content Placeholder 9">
            <a:extLst>
              <a:ext uri="{FF2B5EF4-FFF2-40B4-BE49-F238E27FC236}">
                <a16:creationId xmlns:a16="http://schemas.microsoft.com/office/drawing/2014/main" id="{F7089E1C-4276-8D4D-6C4F-FEEDCB4CD3E8}"/>
              </a:ext>
            </a:extLst>
          </p:cNvPr>
          <p:cNvGraphicFramePr>
            <a:graphicFrameLocks noGrp="1"/>
          </p:cNvGraphicFramePr>
          <p:nvPr>
            <p:ph sz="half" idx="2"/>
          </p:nvPr>
        </p:nvGraphicFramePr>
        <p:xfrm>
          <a:off x="867905" y="1838739"/>
          <a:ext cx="10611791" cy="395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6A6437B9-96D7-48BC-9094-3018673F6DBA}"/>
              </a:ext>
            </a:extLst>
          </p:cNvPr>
          <p:cNvSpPr txBox="1"/>
          <p:nvPr/>
        </p:nvSpPr>
        <p:spPr>
          <a:xfrm>
            <a:off x="7898323" y="5940644"/>
            <a:ext cx="6094708" cy="461665"/>
          </a:xfrm>
          <a:prstGeom prst="rect">
            <a:avLst/>
          </a:prstGeom>
          <a:noFill/>
        </p:spPr>
        <p:txBody>
          <a:bodyPr wrap="square">
            <a:spAutoFit/>
          </a:bodyPr>
          <a:lstStyle/>
          <a:p>
            <a:pPr lvl="0" algn="just"/>
            <a:r>
              <a:rPr lang="en-US" sz="2400" b="1" dirty="0"/>
              <a:t>*</a:t>
            </a:r>
            <a:r>
              <a:rPr lang="en-US" sz="1800" dirty="0"/>
              <a:t>see access guide </a:t>
            </a:r>
          </a:p>
        </p:txBody>
      </p:sp>
    </p:spTree>
    <p:extLst>
      <p:ext uri="{BB962C8B-B14F-4D97-AF65-F5344CB8AC3E}">
        <p14:creationId xmlns:p14="http://schemas.microsoft.com/office/powerpoint/2010/main" val="405096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Graphical user interface, text, application&#10;&#10;Description automatically generated">
            <a:extLst>
              <a:ext uri="{FF2B5EF4-FFF2-40B4-BE49-F238E27FC236}">
                <a16:creationId xmlns:a16="http://schemas.microsoft.com/office/drawing/2014/main" id="{BA622B3E-6F16-41E5-BB42-B897651DF529}"/>
              </a:ext>
            </a:extLst>
          </p:cNvPr>
          <p:cNvPicPr>
            <a:picLocks noGrp="1" noChangeAspect="1"/>
          </p:cNvPicPr>
          <p:nvPr>
            <p:ph idx="1"/>
          </p:nvPr>
        </p:nvPicPr>
        <p:blipFill>
          <a:blip r:embed="rId2"/>
          <a:stretch>
            <a:fillRect/>
          </a:stretch>
        </p:blipFill>
        <p:spPr>
          <a:xfrm>
            <a:off x="758608" y="645106"/>
            <a:ext cx="6678553" cy="5559896"/>
          </a:xfrm>
          <a:prstGeom prst="rect">
            <a:avLst/>
          </a:prstGeom>
        </p:spPr>
      </p:pic>
      <p:sp>
        <p:nvSpPr>
          <p:cNvPr id="7" name="Title 6">
            <a:extLst>
              <a:ext uri="{FF2B5EF4-FFF2-40B4-BE49-F238E27FC236}">
                <a16:creationId xmlns:a16="http://schemas.microsoft.com/office/drawing/2014/main" id="{6AEB8595-904C-4F95-935A-01BEFE70A894}"/>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4800" cap="all" spc="-100" dirty="0">
                <a:solidFill>
                  <a:srgbClr val="00B0F0"/>
                </a:solidFill>
                <a:hlinkClick r:id="rId3">
                  <a:extLst>
                    <a:ext uri="{A12FA001-AC4F-418D-AE19-62706E023703}">
                      <ahyp:hlinkClr xmlns:ahyp="http://schemas.microsoft.com/office/drawing/2018/hyperlinkcolor" val="tx"/>
                    </a:ext>
                  </a:extLst>
                </a:hlinkClick>
              </a:rPr>
              <a:t>Access Guide</a:t>
            </a:r>
            <a:endParaRPr lang="en-US" sz="4800" cap="all" spc="-100" dirty="0">
              <a:solidFill>
                <a:srgbClr val="00B0F0"/>
              </a:solidFill>
            </a:endParaRPr>
          </a:p>
        </p:txBody>
      </p:sp>
    </p:spTree>
    <p:extLst>
      <p:ext uri="{BB962C8B-B14F-4D97-AF65-F5344CB8AC3E}">
        <p14:creationId xmlns:p14="http://schemas.microsoft.com/office/powerpoint/2010/main" val="2026928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EB8595-904C-4F95-935A-01BEFE70A894}"/>
              </a:ext>
            </a:extLst>
          </p:cNvPr>
          <p:cNvSpPr>
            <a:spLocks noGrp="1"/>
          </p:cNvSpPr>
          <p:nvPr>
            <p:ph type="title"/>
          </p:nvPr>
        </p:nvSpPr>
        <p:spPr>
          <a:xfrm>
            <a:off x="885217" y="721224"/>
            <a:ext cx="2733637" cy="1409793"/>
          </a:xfrm>
        </p:spPr>
        <p:txBody>
          <a:bodyPr vert="horz" lIns="91440" tIns="45720" rIns="91440" bIns="45720" rtlCol="0">
            <a:normAutofit/>
          </a:bodyPr>
          <a:lstStyle/>
          <a:p>
            <a:r>
              <a:rPr lang="en-US" sz="2400" cap="all" spc="-100">
                <a:solidFill>
                  <a:srgbClr val="00B0F0"/>
                </a:solidFill>
                <a:hlinkClick r:id="rId2">
                  <a:extLst>
                    <a:ext uri="{A12FA001-AC4F-418D-AE19-62706E023703}">
                      <ahyp:hlinkClr xmlns:ahyp="http://schemas.microsoft.com/office/drawing/2018/hyperlinkcolor" val="tx"/>
                    </a:ext>
                  </a:extLst>
                </a:hlinkClick>
              </a:rPr>
              <a:t>Access Guide</a:t>
            </a:r>
            <a:endParaRPr lang="en-US" sz="2400" cap="all" spc="-100" dirty="0">
              <a:solidFill>
                <a:srgbClr val="00B0F0"/>
              </a:solidFill>
            </a:endParaRPr>
          </a:p>
        </p:txBody>
      </p:sp>
      <p:pic>
        <p:nvPicPr>
          <p:cNvPr id="8" name="Content Placeholder 19">
            <a:extLst>
              <a:ext uri="{FF2B5EF4-FFF2-40B4-BE49-F238E27FC236}">
                <a16:creationId xmlns:a16="http://schemas.microsoft.com/office/drawing/2014/main" id="{907CE776-EEB5-4A73-B26C-D166BE936429}"/>
              </a:ext>
            </a:extLst>
          </p:cNvPr>
          <p:cNvPicPr>
            <a:picLocks noGrp="1" noChangeAspect="1"/>
          </p:cNvPicPr>
          <p:nvPr>
            <p:ph idx="1"/>
          </p:nvPr>
        </p:nvPicPr>
        <p:blipFill>
          <a:blip r:embed="rId3"/>
          <a:stretch>
            <a:fillRect/>
          </a:stretch>
        </p:blipFill>
        <p:spPr>
          <a:xfrm>
            <a:off x="6397914" y="1815162"/>
            <a:ext cx="4260850" cy="4060158"/>
          </a:xfrm>
          <a:ln w="57150">
            <a:solidFill>
              <a:schemeClr val="accent1">
                <a:lumMod val="75000"/>
              </a:schemeClr>
            </a:solidFill>
          </a:ln>
        </p:spPr>
      </p:pic>
      <p:sp>
        <p:nvSpPr>
          <p:cNvPr id="2" name="Rectangle 1">
            <a:extLst>
              <a:ext uri="{FF2B5EF4-FFF2-40B4-BE49-F238E27FC236}">
                <a16:creationId xmlns:a16="http://schemas.microsoft.com/office/drawing/2014/main" id="{4C580FD1-8442-4D5E-909F-C17B643C37FC}"/>
              </a:ext>
            </a:extLst>
          </p:cNvPr>
          <p:cNvSpPr/>
          <p:nvPr/>
        </p:nvSpPr>
        <p:spPr>
          <a:xfrm>
            <a:off x="6486041" y="3735092"/>
            <a:ext cx="3843579" cy="4339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pic>
        <p:nvPicPr>
          <p:cNvPr id="4" name="Picture 3">
            <a:extLst>
              <a:ext uri="{FF2B5EF4-FFF2-40B4-BE49-F238E27FC236}">
                <a16:creationId xmlns:a16="http://schemas.microsoft.com/office/drawing/2014/main" id="{05328164-DD50-4020-A842-20CA74B980C4}"/>
              </a:ext>
            </a:extLst>
          </p:cNvPr>
          <p:cNvPicPr>
            <a:picLocks noChangeAspect="1"/>
          </p:cNvPicPr>
          <p:nvPr/>
        </p:nvPicPr>
        <p:blipFill>
          <a:blip r:embed="rId4"/>
          <a:stretch>
            <a:fillRect/>
          </a:stretch>
        </p:blipFill>
        <p:spPr>
          <a:xfrm>
            <a:off x="1083433" y="1958344"/>
            <a:ext cx="4556835" cy="3916976"/>
          </a:xfrm>
          <a:prstGeom prst="rect">
            <a:avLst/>
          </a:prstGeom>
        </p:spPr>
      </p:pic>
    </p:spTree>
    <p:extLst>
      <p:ext uri="{BB962C8B-B14F-4D97-AF65-F5344CB8AC3E}">
        <p14:creationId xmlns:p14="http://schemas.microsoft.com/office/powerpoint/2010/main" val="680794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B5A407-B130-45AD-B976-D5B0C7BBAFFF}"/>
              </a:ext>
            </a:extLst>
          </p:cNvPr>
          <p:cNvPicPr>
            <a:picLocks noChangeAspect="1"/>
          </p:cNvPicPr>
          <p:nvPr/>
        </p:nvPicPr>
        <p:blipFill>
          <a:blip r:embed="rId2"/>
          <a:stretch>
            <a:fillRect/>
          </a:stretch>
        </p:blipFill>
        <p:spPr>
          <a:xfrm>
            <a:off x="2751482" y="1211865"/>
            <a:ext cx="6750327" cy="5188935"/>
          </a:xfrm>
          <a:prstGeom prst="rect">
            <a:avLst/>
          </a:prstGeom>
        </p:spPr>
      </p:pic>
      <p:sp>
        <p:nvSpPr>
          <p:cNvPr id="6" name="Rectangle 5"/>
          <p:cNvSpPr/>
          <p:nvPr/>
        </p:nvSpPr>
        <p:spPr>
          <a:xfrm>
            <a:off x="1113184" y="457200"/>
            <a:ext cx="10585174" cy="400110"/>
          </a:xfrm>
          <a:prstGeom prst="rect">
            <a:avLst/>
          </a:prstGeom>
          <a:solidFill>
            <a:schemeClr val="bg1"/>
          </a:solidFill>
          <a:ln w="28575">
            <a:solidFill>
              <a:srgbClr val="FF0000"/>
            </a:solidFill>
          </a:ln>
        </p:spPr>
        <p:txBody>
          <a:bodyPr wrap="square">
            <a:spAutoFit/>
          </a:bodyPr>
          <a:lstStyle/>
          <a:p>
            <a:pPr defTabSz="685800"/>
            <a:r>
              <a:rPr lang="en-US" sz="2000" b="1" dirty="0">
                <a:solidFill>
                  <a:prstClr val="black">
                    <a:lumMod val="95000"/>
                    <a:lumOff val="5000"/>
                  </a:prstClr>
                </a:solidFill>
                <a:latin typeface="Arial" panose="020B0604020202020204" pitchFamily="34" charset="0"/>
                <a:cs typeface="Arial" panose="020B0604020202020204" pitchFamily="34" charset="0"/>
              </a:rPr>
              <a:t>Look here for deeper information about the library and how to use our resources</a:t>
            </a:r>
            <a:r>
              <a:rPr lang="en-US" sz="1200" b="1" dirty="0">
                <a:solidFill>
                  <a:prstClr val="black">
                    <a:lumMod val="95000"/>
                    <a:lumOff val="5000"/>
                  </a:prstClr>
                </a:solidFill>
                <a:latin typeface="Avenir Next LT Pro Light" panose="02020404030301010803"/>
              </a:rPr>
              <a:t>. </a:t>
            </a:r>
          </a:p>
        </p:txBody>
      </p:sp>
      <p:sp>
        <p:nvSpPr>
          <p:cNvPr id="4" name="Rectangle 3"/>
          <p:cNvSpPr/>
          <p:nvPr/>
        </p:nvSpPr>
        <p:spPr>
          <a:xfrm>
            <a:off x="2852532" y="1754183"/>
            <a:ext cx="3339546" cy="3827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venir Next LT Pro" panose="02020404030301010803"/>
            </a:endParaRPr>
          </a:p>
        </p:txBody>
      </p:sp>
      <p:sp>
        <p:nvSpPr>
          <p:cNvPr id="2" name="Slide Number Placeholder 1"/>
          <p:cNvSpPr>
            <a:spLocks noGrp="1"/>
          </p:cNvSpPr>
          <p:nvPr>
            <p:ph type="sldNum" sz="quarter" idx="12"/>
          </p:nvPr>
        </p:nvSpPr>
        <p:spPr/>
        <p:txBody>
          <a:bodyPr/>
          <a:lstStyle/>
          <a:p>
            <a:pPr defTabSz="685800"/>
            <a:fld id="{F647B61D-7448-4E89-95D4-D987D6421494}" type="slidenum">
              <a:rPr lang="en-US">
                <a:solidFill>
                  <a:prstClr val="black">
                    <a:lumMod val="75000"/>
                    <a:lumOff val="25000"/>
                  </a:prstClr>
                </a:solidFill>
                <a:latin typeface="Avenir Next LT Pro" panose="02020404030301010803"/>
              </a:rPr>
              <a:pPr defTabSz="685800"/>
              <a:t>7</a:t>
            </a:fld>
            <a:endParaRPr lang="en-US">
              <a:solidFill>
                <a:prstClr val="black">
                  <a:lumMod val="75000"/>
                  <a:lumOff val="25000"/>
                </a:prstClr>
              </a:solidFill>
              <a:latin typeface="Avenir Next LT Pro" panose="02020404030301010803"/>
            </a:endParaRPr>
          </a:p>
        </p:txBody>
      </p:sp>
    </p:spTree>
    <p:extLst>
      <p:ext uri="{BB962C8B-B14F-4D97-AF65-F5344CB8AC3E}">
        <p14:creationId xmlns:p14="http://schemas.microsoft.com/office/powerpoint/2010/main" val="1207564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F03864-6DE8-42EA-9D7C-638475A9CC1F}"/>
              </a:ext>
            </a:extLst>
          </p:cNvPr>
          <p:cNvPicPr>
            <a:picLocks noChangeAspect="1"/>
          </p:cNvPicPr>
          <p:nvPr/>
        </p:nvPicPr>
        <p:blipFill>
          <a:blip r:embed="rId2"/>
          <a:stretch>
            <a:fillRect/>
          </a:stretch>
        </p:blipFill>
        <p:spPr>
          <a:xfrm>
            <a:off x="2156791" y="591326"/>
            <a:ext cx="7484166" cy="5753033"/>
          </a:xfrm>
          <a:prstGeom prst="rect">
            <a:avLst/>
          </a:prstGeom>
        </p:spPr>
      </p:pic>
      <p:sp>
        <p:nvSpPr>
          <p:cNvPr id="4" name="Rectangle 3"/>
          <p:cNvSpPr/>
          <p:nvPr/>
        </p:nvSpPr>
        <p:spPr>
          <a:xfrm>
            <a:off x="7909110" y="1709004"/>
            <a:ext cx="1602638" cy="17199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venir Next LT Pro" panose="02020404030301010803"/>
            </a:endParaRPr>
          </a:p>
        </p:txBody>
      </p:sp>
      <p:sp>
        <p:nvSpPr>
          <p:cNvPr id="2" name="Slide Number Placeholder 1"/>
          <p:cNvSpPr>
            <a:spLocks noGrp="1"/>
          </p:cNvSpPr>
          <p:nvPr>
            <p:ph type="sldNum" sz="quarter" idx="12"/>
          </p:nvPr>
        </p:nvSpPr>
        <p:spPr/>
        <p:txBody>
          <a:bodyPr/>
          <a:lstStyle/>
          <a:p>
            <a:pPr defTabSz="685800"/>
            <a:fld id="{F647B61D-7448-4E89-95D4-D987D6421494}" type="slidenum">
              <a:rPr lang="en-US">
                <a:solidFill>
                  <a:prstClr val="black">
                    <a:lumMod val="75000"/>
                    <a:lumOff val="25000"/>
                  </a:prstClr>
                </a:solidFill>
                <a:latin typeface="Avenir Next LT Pro" panose="02020404030301010803"/>
              </a:rPr>
              <a:pPr defTabSz="685800"/>
              <a:t>8</a:t>
            </a:fld>
            <a:endParaRPr lang="en-US">
              <a:solidFill>
                <a:prstClr val="black">
                  <a:lumMod val="75000"/>
                  <a:lumOff val="25000"/>
                </a:prstClr>
              </a:solidFill>
              <a:latin typeface="Avenir Next LT Pro" panose="02020404030301010803"/>
            </a:endParaRPr>
          </a:p>
        </p:txBody>
      </p:sp>
    </p:spTree>
    <p:extLst>
      <p:ext uri="{BB962C8B-B14F-4D97-AF65-F5344CB8AC3E}">
        <p14:creationId xmlns:p14="http://schemas.microsoft.com/office/powerpoint/2010/main" val="460813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B93680-9102-4529-A8DC-AE18F6F5526B}"/>
              </a:ext>
            </a:extLst>
          </p:cNvPr>
          <p:cNvPicPr>
            <a:picLocks noChangeAspect="1"/>
          </p:cNvPicPr>
          <p:nvPr/>
        </p:nvPicPr>
        <p:blipFill>
          <a:blip r:embed="rId2"/>
          <a:stretch>
            <a:fillRect/>
          </a:stretch>
        </p:blipFill>
        <p:spPr>
          <a:xfrm>
            <a:off x="2097157" y="545486"/>
            <a:ext cx="7583556" cy="5829433"/>
          </a:xfrm>
          <a:prstGeom prst="rect">
            <a:avLst/>
          </a:prstGeom>
        </p:spPr>
      </p:pic>
      <p:sp>
        <p:nvSpPr>
          <p:cNvPr id="2" name="Slide Number Placeholder 1"/>
          <p:cNvSpPr>
            <a:spLocks noGrp="1"/>
          </p:cNvSpPr>
          <p:nvPr>
            <p:ph type="sldNum" sz="quarter" idx="12"/>
          </p:nvPr>
        </p:nvSpPr>
        <p:spPr/>
        <p:txBody>
          <a:bodyPr/>
          <a:lstStyle/>
          <a:p>
            <a:pPr defTabSz="685800"/>
            <a:fld id="{F647B61D-7448-4E89-95D4-D987D6421494}" type="slidenum">
              <a:rPr lang="en-US">
                <a:solidFill>
                  <a:prstClr val="black">
                    <a:lumMod val="75000"/>
                    <a:lumOff val="25000"/>
                  </a:prstClr>
                </a:solidFill>
                <a:latin typeface="Avenir Next LT Pro" panose="02020404030301010803"/>
              </a:rPr>
              <a:pPr defTabSz="685800"/>
              <a:t>9</a:t>
            </a:fld>
            <a:endParaRPr lang="en-US">
              <a:solidFill>
                <a:prstClr val="black">
                  <a:lumMod val="75000"/>
                  <a:lumOff val="25000"/>
                </a:prstClr>
              </a:solidFill>
              <a:latin typeface="Avenir Next LT Pro" panose="02020404030301010803"/>
            </a:endParaRPr>
          </a:p>
        </p:txBody>
      </p:sp>
      <p:sp>
        <p:nvSpPr>
          <p:cNvPr id="7" name="Rectangle 6">
            <a:extLst>
              <a:ext uri="{FF2B5EF4-FFF2-40B4-BE49-F238E27FC236}">
                <a16:creationId xmlns:a16="http://schemas.microsoft.com/office/drawing/2014/main" id="{27958B01-620E-4E1B-8FBB-27BDFB030CB5}"/>
              </a:ext>
            </a:extLst>
          </p:cNvPr>
          <p:cNvSpPr/>
          <p:nvPr/>
        </p:nvSpPr>
        <p:spPr>
          <a:xfrm>
            <a:off x="7886541" y="3440466"/>
            <a:ext cx="1684842" cy="6047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venir Next LT Pro" panose="02020404030301010803"/>
            </a:endParaRPr>
          </a:p>
        </p:txBody>
      </p:sp>
    </p:spTree>
    <p:extLst>
      <p:ext uri="{BB962C8B-B14F-4D97-AF65-F5344CB8AC3E}">
        <p14:creationId xmlns:p14="http://schemas.microsoft.com/office/powerpoint/2010/main" val="25549150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4e6779a0-2c77-4ea6-bddb-e5792c3dcf5b" xsi:nil="true"/>
    <lcf76f155ced4ddcb4097134ff3c332f xmlns="4e6779a0-2c77-4ea6-bddb-e5792c3dcf5b">
      <Terms xmlns="http://schemas.microsoft.com/office/infopath/2007/PartnerControls"/>
    </lcf76f155ced4ddcb4097134ff3c332f>
    <TaxCatchAll xmlns="af9fa6da-87e4-4e92-8929-398a2e7d38f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D3DAADDE17CC4A955181C61A33D6E6" ma:contentTypeVersion="14" ma:contentTypeDescription="Create a new document." ma:contentTypeScope="" ma:versionID="1aa5f636dd922f0f9b0fb2a1dbd3e9be">
  <xsd:schema xmlns:xsd="http://www.w3.org/2001/XMLSchema" xmlns:xs="http://www.w3.org/2001/XMLSchema" xmlns:p="http://schemas.microsoft.com/office/2006/metadata/properties" xmlns:ns2="4e6779a0-2c77-4ea6-bddb-e5792c3dcf5b" xmlns:ns3="af9fa6da-87e4-4e92-8929-398a2e7d38f6" targetNamespace="http://schemas.microsoft.com/office/2006/metadata/properties" ma:root="true" ma:fieldsID="28e22b8be1e8bd9fc887673cff8b728f" ns2:_="" ns3:_="">
    <xsd:import namespace="4e6779a0-2c77-4ea6-bddb-e5792c3dcf5b"/>
    <xsd:import namespace="af9fa6da-87e4-4e92-8929-398a2e7d38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6779a0-2c77-4ea6-bddb-e5792c3dcf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75565f4-37d4-41f8-a5e4-628fb74720c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9fa6da-87e4-4e92-8929-398a2e7d38f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9cddecc-9e49-4b5e-a6e1-767cbea7b58f}" ma:internalName="TaxCatchAll" ma:showField="CatchAllData" ma:web="af9fa6da-87e4-4e92-8929-398a2e7d38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 ds:uri="4e6779a0-2c77-4ea6-bddb-e5792c3dcf5b"/>
    <ds:schemaRef ds:uri="af9fa6da-87e4-4e92-8929-398a2e7d38f6"/>
  </ds:schemaRefs>
</ds:datastoreItem>
</file>

<file path=customXml/itemProps2.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3.xml><?xml version="1.0" encoding="utf-8"?>
<ds:datastoreItem xmlns:ds="http://schemas.openxmlformats.org/officeDocument/2006/customXml" ds:itemID="{ECE05295-1190-4015-B259-B3206EEDB9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6779a0-2c77-4ea6-bddb-e5792c3dcf5b"/>
    <ds:schemaRef ds:uri="af9fa6da-87e4-4e92-8929-398a2e7d38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{BF5B84F6-38CB-48C4-808A-5511422A4542}tf56219246_win32</Template>
  <TotalTime>708</TotalTime>
  <Words>1277</Words>
  <Application>Microsoft Macintosh PowerPoint</Application>
  <PresentationFormat>Widescreen</PresentationFormat>
  <Paragraphs>120</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vt:lpstr>
      <vt:lpstr>Avenir Next LT Pro</vt:lpstr>
      <vt:lpstr>Avenir Next LT Pro Light</vt:lpstr>
      <vt:lpstr>Calibri</vt:lpstr>
      <vt:lpstr>Calisto MT</vt:lpstr>
      <vt:lpstr>Constantia</vt:lpstr>
      <vt:lpstr>Garamond</vt:lpstr>
      <vt:lpstr>SavonVTI</vt:lpstr>
      <vt:lpstr> Bioethics  How To Do A Literature Review   Seminar 1 </vt:lpstr>
      <vt:lpstr>Seminar 1 Learning Objectives:</vt:lpstr>
      <vt:lpstr>PowerPoint Presentation</vt:lpstr>
      <vt:lpstr> ELECTRONIC ACCESS to Library Resources:</vt:lpstr>
      <vt:lpstr>Access Guide</vt:lpstr>
      <vt:lpstr>Access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Sciences Databases</vt:lpstr>
      <vt:lpstr>PowerPoint Presentation</vt:lpstr>
      <vt:lpstr>PowerPoint Presentation</vt:lpstr>
      <vt:lpstr>Steps to a literature review</vt:lpstr>
      <vt:lpstr>Burns PB, Chung KC. Developing good clinical questions and finding the best evidence to answer those questions. Plast Reconstr Surg. 2010;126(2):613-618. doi:10.1097/PRS.0b013e3181de24a7</vt:lpstr>
      <vt:lpstr>Types of Clinical Questions</vt:lpstr>
      <vt:lpstr>Burns PB, Rohrich RJ, Chung KC. The levels of evidence and their role in evidence-based medicine. Plast Reconstr Surg. 2011;128(1):305-310. doi:10.1097/PRS.0b013e318219c171</vt:lpstr>
      <vt:lpstr>PICO</vt:lpstr>
      <vt:lpstr>PICO</vt:lpstr>
      <vt:lpstr>Other concepts: </vt:lpstr>
      <vt:lpstr>You may need to brainstorm synonyms to find what you are looking for.  What are the natural ways we refer to a term?  What are the synonyms?  What is the medical terminology?  What is the jargon?  Are there acronyms?  What would a patient say?  Was there a previous way we used to say it?  </vt:lpstr>
      <vt:lpstr>Breaking down the question</vt:lpstr>
      <vt:lpstr>Each concept’s synonyms are OR’d together</vt:lpstr>
      <vt:lpstr>Combining Concepts</vt:lpstr>
      <vt:lpstr>Brainstorm terms by asking: What are the natural ways we refer to a term?  What are the synonyms? Are there controlled language (MeSH) terms? How else is this concept captured in terminology?</vt:lpstr>
      <vt:lpstr>PowerPoint Presentation</vt:lpstr>
      <vt:lpstr>PowerPoint Presentation</vt:lpstr>
      <vt:lpstr>QUESTIONS?</vt:lpstr>
      <vt:lpstr>Thank you!    Don’t hesitate to reach out after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Bioethics  Seminar 1</dc:title>
  <dc:creator>Jessica DeCaro</dc:creator>
  <cp:lastModifiedBy>Vivian McCallum</cp:lastModifiedBy>
  <cp:revision>10</cp:revision>
  <dcterms:created xsi:type="dcterms:W3CDTF">2021-09-09T16:59:36Z</dcterms:created>
  <dcterms:modified xsi:type="dcterms:W3CDTF">2022-09-21T12:46:34Z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0x010100D4D3DAADDE17CC4A955181C61A33D6E6</vt:lpwstr>
  </property>
</Properties>
</file>